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42"/>
  </p:notesMasterIdLst>
  <p:sldIdLst>
    <p:sldId id="256" r:id="rId2"/>
    <p:sldId id="257" r:id="rId3"/>
    <p:sldId id="261" r:id="rId4"/>
    <p:sldId id="262" r:id="rId5"/>
    <p:sldId id="258" r:id="rId6"/>
    <p:sldId id="259" r:id="rId7"/>
    <p:sldId id="260" r:id="rId8"/>
    <p:sldId id="263" r:id="rId9"/>
    <p:sldId id="264" r:id="rId10"/>
    <p:sldId id="265" r:id="rId11"/>
    <p:sldId id="266" r:id="rId12"/>
    <p:sldId id="267" r:id="rId13"/>
    <p:sldId id="268" r:id="rId14"/>
    <p:sldId id="289" r:id="rId15"/>
    <p:sldId id="273" r:id="rId16"/>
    <p:sldId id="269" r:id="rId17"/>
    <p:sldId id="270" r:id="rId18"/>
    <p:sldId id="272"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90" r:id="rId35"/>
    <p:sldId id="291" r:id="rId36"/>
    <p:sldId id="292" r:id="rId37"/>
    <p:sldId id="293" r:id="rId38"/>
    <p:sldId id="294" r:id="rId39"/>
    <p:sldId id="295" r:id="rId40"/>
    <p:sldId id="296" r:id="rId41"/>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07" autoAdjust="0"/>
  </p:normalViewPr>
  <p:slideViewPr>
    <p:cSldViewPr>
      <p:cViewPr varScale="1">
        <p:scale>
          <a:sx n="109" d="100"/>
          <a:sy n="109" d="100"/>
        </p:scale>
        <p:origin x="-1680" y="-7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0.png>
</file>

<file path=ppt/media/image11.png>
</file>

<file path=ppt/media/image12.png>
</file>

<file path=ppt/media/image13.png>
</file>

<file path=ppt/media/image16.png>
</file>

<file path=ppt/media/image17.png>
</file>

<file path=ppt/media/image18.png>
</file>

<file path=ppt/media/image19.png>
</file>

<file path=ppt/media/image2.png>
</file>

<file path=ppt/media/image20.png>
</file>

<file path=ppt/media/image200.png>
</file>

<file path=ppt/media/image25.png>
</file>

<file path=ppt/media/image29.png>
</file>

<file path=ppt/media/image3.png>
</file>

<file path=ppt/media/image30.png>
</file>

<file path=ppt/media/image4.png>
</file>

<file path=ppt/media/image5.png>
</file>

<file path=ppt/media/image6.png>
</file>

<file path=ppt/media/image60.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smtClean="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defRPr>
            </a:lvl1pPr>
          </a:lstStyle>
          <a:p>
            <a:pPr>
              <a:defRPr/>
            </a:pPr>
            <a:fld id="{649E5BA8-7FEC-47F2-AFDC-95EA75C0D762}" type="datetimeFigureOut">
              <a:rPr lang="zh-CN" altLang="en-US"/>
              <a:pPr>
                <a:defRPr/>
              </a:pPr>
              <a:t>2012-8-29</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smtClean="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defRPr>
            </a:lvl1pPr>
          </a:lstStyle>
          <a:p>
            <a:pPr>
              <a:defRPr/>
            </a:pPr>
            <a:fld id="{8B31EF50-7268-416A-A9A6-12B86A273F4C}" type="slidenum">
              <a:rPr lang="zh-CN" altLang="en-US"/>
              <a:pPr>
                <a:defRPr/>
              </a:pPr>
              <a:t>‹#›</a:t>
            </a:fld>
            <a:endParaRPr lang="zh-CN" altLang="en-US"/>
          </a:p>
        </p:txBody>
      </p:sp>
    </p:spTree>
    <p:extLst>
      <p:ext uri="{BB962C8B-B14F-4D97-AF65-F5344CB8AC3E}">
        <p14:creationId xmlns:p14="http://schemas.microsoft.com/office/powerpoint/2010/main" val="341008634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194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D741FB77-C24F-4339-9D6B-011F769DD9FD}" type="slidenum">
              <a:rPr lang="zh-CN" altLang="en-US">
                <a:latin typeface="Calibri" pitchFamily="34" charset="0"/>
              </a:rPr>
              <a:pPr fontAlgn="base">
                <a:spcBef>
                  <a:spcPct val="0"/>
                </a:spcBef>
                <a:spcAft>
                  <a:spcPct val="0"/>
                </a:spcAft>
              </a:pPr>
              <a:t>1</a:t>
            </a:fld>
            <a:endParaRPr lang="zh-CN" altLang="en-US">
              <a:latin typeface="Calibri"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10</a:t>
            </a:fld>
            <a:endParaRPr lang="zh-CN" altLang="en-US">
              <a:latin typeface="Calibri"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11</a:t>
            </a:fld>
            <a:endParaRPr lang="zh-CN" altLang="en-US">
              <a:latin typeface="Calibri"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12</a:t>
            </a:fld>
            <a:endParaRPr lang="zh-CN" altLang="en-US">
              <a:latin typeface="Calibri"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13</a:t>
            </a:fld>
            <a:endParaRPr lang="zh-CN" altLang="en-US">
              <a:latin typeface="Calibri"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14</a:t>
            </a:fld>
            <a:endParaRPr lang="zh-CN" altLang="en-US">
              <a:latin typeface="Calibri"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15</a:t>
            </a:fld>
            <a:endParaRPr lang="zh-CN" altLang="en-US">
              <a:latin typeface="Calibri"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16</a:t>
            </a:fld>
            <a:endParaRPr lang="zh-CN" altLang="en-US">
              <a:latin typeface="Calibri"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17</a:t>
            </a:fld>
            <a:endParaRPr lang="zh-CN" altLang="en-US">
              <a:latin typeface="Calibri"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18</a:t>
            </a:fld>
            <a:endParaRPr lang="zh-CN" altLang="en-US">
              <a:latin typeface="Calibri"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19</a:t>
            </a:fld>
            <a:endParaRPr lang="zh-CN" altLang="en-US">
              <a:latin typeface="Calibri"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a:t>
            </a:fld>
            <a:endParaRPr lang="zh-CN" altLang="en-US">
              <a:latin typeface="Calibri"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20</a:t>
            </a:fld>
            <a:endParaRPr lang="zh-CN" altLang="en-US">
              <a:latin typeface="Calibri"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21</a:t>
            </a:fld>
            <a:endParaRPr lang="zh-CN" altLang="en-US">
              <a:latin typeface="Calibri"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22</a:t>
            </a:fld>
            <a:endParaRPr lang="zh-CN" altLang="en-US">
              <a:latin typeface="Calibri"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23</a:t>
            </a:fld>
            <a:endParaRPr lang="zh-CN" altLang="en-US">
              <a:latin typeface="Calibri"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24</a:t>
            </a:fld>
            <a:endParaRPr lang="zh-CN" altLang="en-US">
              <a:latin typeface="Calibri"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25</a:t>
            </a:fld>
            <a:endParaRPr lang="zh-CN" altLang="en-US">
              <a:latin typeface="Calibri"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26</a:t>
            </a:fld>
            <a:endParaRPr lang="zh-CN" altLang="en-US">
              <a:latin typeface="Calibri"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27</a:t>
            </a:fld>
            <a:endParaRPr lang="zh-CN" altLang="en-US">
              <a:latin typeface="Calibri"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28</a:t>
            </a:fld>
            <a:endParaRPr lang="zh-CN" altLang="en-US">
              <a:latin typeface="Calibri"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29</a:t>
            </a:fld>
            <a:endParaRPr lang="zh-CN" altLang="en-US">
              <a:latin typeface="Calibri"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a:t>
            </a:fld>
            <a:endParaRPr lang="zh-CN" altLang="en-US">
              <a:latin typeface="Calibri"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30</a:t>
            </a:fld>
            <a:endParaRPr lang="zh-CN" altLang="en-US">
              <a:latin typeface="Calibri"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31</a:t>
            </a:fld>
            <a:endParaRPr lang="zh-CN" altLang="en-US">
              <a:latin typeface="Calibri" pitchFamily="34"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32</a:t>
            </a:fld>
            <a:endParaRPr lang="zh-CN" altLang="en-US">
              <a:latin typeface="Calibri"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33</a:t>
            </a:fld>
            <a:endParaRPr lang="zh-CN" altLang="en-US">
              <a:latin typeface="Calibri"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34</a:t>
            </a:fld>
            <a:endParaRPr lang="zh-CN" altLang="en-US">
              <a:latin typeface="Calibri"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35</a:t>
            </a:fld>
            <a:endParaRPr lang="zh-CN" altLang="en-US">
              <a:latin typeface="Calibri" pitchFamily="34"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36</a:t>
            </a:fld>
            <a:endParaRPr lang="zh-CN" altLang="en-US">
              <a:latin typeface="Calibri" pitchFamily="34"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37</a:t>
            </a:fld>
            <a:endParaRPr lang="zh-CN" altLang="en-US">
              <a:latin typeface="Calibri" pitchFamily="34"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38</a:t>
            </a:fld>
            <a:endParaRPr lang="zh-CN" altLang="en-US">
              <a:latin typeface="Calibri" pitchFamily="34"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39</a:t>
            </a:fld>
            <a:endParaRPr lang="zh-CN" altLang="en-US">
              <a:latin typeface="Calibri"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4</a:t>
            </a:fld>
            <a:endParaRPr lang="zh-CN" altLang="en-US">
              <a:latin typeface="Calibri" pitchFamily="34"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40</a:t>
            </a:fld>
            <a:endParaRPr lang="zh-CN" altLang="en-US">
              <a:latin typeface="Calibri"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5</a:t>
            </a:fld>
            <a:endParaRPr lang="zh-CN" altLang="en-US">
              <a:latin typeface="Calibri"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6</a:t>
            </a:fld>
            <a:endParaRPr lang="zh-CN" altLang="en-US">
              <a:latin typeface="Calibri"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7</a:t>
            </a:fld>
            <a:endParaRPr lang="zh-CN" altLang="en-US">
              <a:latin typeface="Calibri"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8</a:t>
            </a:fld>
            <a:endParaRPr lang="zh-CN" altLang="en-US">
              <a:latin typeface="Calibri"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9</a:t>
            </a:fld>
            <a:endParaRPr lang="zh-CN" altLang="en-US">
              <a:latin typeface="Calibri"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vmlDrawing" Target="../drawings/vmlDrawing2.v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vmlDrawing" Target="../drawings/vmlDrawing11.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vmlDrawing" Target="../drawings/vmlDrawing12.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vmlDrawing" Target="../drawings/vmlDrawing13.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vmlDrawing" Target="../drawings/vmlDrawing14.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3.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vmlDrawing" Target="../drawings/vmlDrawing4.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vmlDrawing" Target="../drawings/vmlDrawing5.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vmlDrawing" Target="../drawings/vmlDrawing6.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vmlDrawing" Target="../drawings/vmlDrawing7.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vmlDrawing" Target="../drawings/vmlDrawing8.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9.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vmlDrawing" Target="../drawings/vmlDrawing10.vml"/><Relationship Id="rId5" Type="http://schemas.openxmlformats.org/officeDocument/2006/relationships/image" Target="../media/image3.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bwMode="gray">
      <p:bgPr>
        <a:solidFill>
          <a:schemeClr val="bg1"/>
        </a:solidFill>
        <a:effectLst/>
      </p:bgPr>
    </p:bg>
    <p:spTree>
      <p:nvGrpSpPr>
        <p:cNvPr id="1" name=""/>
        <p:cNvGrpSpPr/>
        <p:nvPr/>
      </p:nvGrpSpPr>
      <p:grpSpPr>
        <a:xfrm>
          <a:off x="0" y="0"/>
          <a:ext cx="0" cy="0"/>
          <a:chOff x="0" y="0"/>
          <a:chExt cx="0" cy="0"/>
        </a:xfrm>
      </p:grpSpPr>
      <p:graphicFrame>
        <p:nvGraphicFramePr>
          <p:cNvPr id="4" name="Object 36"/>
          <p:cNvGraphicFramePr>
            <a:graphicFrameLocks noChangeAspect="1"/>
          </p:cNvGraphicFramePr>
          <p:nvPr/>
        </p:nvGraphicFramePr>
        <p:xfrm>
          <a:off x="6350" y="2133600"/>
          <a:ext cx="9140825" cy="2111375"/>
        </p:xfrm>
        <a:graphic>
          <a:graphicData uri="http://schemas.openxmlformats.org/presentationml/2006/ole">
            <mc:AlternateContent xmlns:mc="http://schemas.openxmlformats.org/markup-compatibility/2006">
              <mc:Choice xmlns:v="urn:schemas-microsoft-com:vml" Requires="v">
                <p:oleObj spid="_x0000_s33950" name="Image" r:id="rId3" imgW="7619048" imgH="1456757" progId="Photoshop.Image.6">
                  <p:embed/>
                </p:oleObj>
              </mc:Choice>
              <mc:Fallback>
                <p:oleObj name="Image" r:id="rId3" imgW="7619048" imgH="1456757"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6350" y="2133600"/>
                        <a:ext cx="9140825" cy="2111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5"/>
          <p:cNvSpPr>
            <a:spLocks/>
          </p:cNvSpPr>
          <p:nvPr/>
        </p:nvSpPr>
        <p:spPr bwMode="gray">
          <a:xfrm>
            <a:off x="6516688" y="2035175"/>
            <a:ext cx="2630487" cy="544513"/>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1"/>
          <p:cNvSpPr>
            <a:spLocks noChangeArrowheads="1"/>
          </p:cNvSpPr>
          <p:nvPr/>
        </p:nvSpPr>
        <p:spPr bwMode="gray">
          <a:xfrm>
            <a:off x="6877050" y="2133600"/>
            <a:ext cx="2159000" cy="381000"/>
          </a:xfrm>
          <a:prstGeom prst="rect">
            <a:avLst/>
          </a:prstGeom>
          <a:noFill/>
          <a:ln w="9525">
            <a:noFill/>
            <a:miter lim="800000"/>
            <a:headEnd/>
            <a:tailEnd/>
          </a:ln>
        </p:spPr>
        <p:txBody>
          <a:bodyPr lIns="92075" tIns="46038" rIns="92075" bIns="46038"/>
          <a:lstStyle/>
          <a:p>
            <a:pPr algn="ctr" fontAlgn="auto" latinLnBrk="1">
              <a:spcBef>
                <a:spcPct val="20000"/>
              </a:spcBef>
              <a:spcAft>
                <a:spcPts val="0"/>
              </a:spcAft>
              <a:buClr>
                <a:schemeClr val="accent1"/>
              </a:buClr>
              <a:buSzPct val="80000"/>
              <a:buFont typeface="Wingdings" pitchFamily="2" charset="2"/>
              <a:buNone/>
              <a:defRPr/>
            </a:pPr>
            <a:r>
              <a:rPr kumimoji="1" lang="zh-CN" altLang="en-US" sz="1600" b="1" dirty="0">
                <a:solidFill>
                  <a:schemeClr val="bg1"/>
                </a:solidFill>
                <a:latin typeface="Verdana" pitchFamily="34" charset="0"/>
                <a:ea typeface="굴림" pitchFamily="50" charset="-127"/>
              </a:rPr>
              <a:t>中大期货</a:t>
            </a:r>
            <a:endParaRPr kumimoji="1" lang="en-US" altLang="ko-KR" sz="1600" b="1" dirty="0">
              <a:solidFill>
                <a:schemeClr val="bg1"/>
              </a:solidFill>
              <a:latin typeface="Verdana" pitchFamily="34" charset="0"/>
              <a:ea typeface="굴림" pitchFamily="50" charset="-127"/>
            </a:endParaRPr>
          </a:p>
        </p:txBody>
      </p:sp>
      <p:sp>
        <p:nvSpPr>
          <p:cNvPr id="7" name="Rectangle 33"/>
          <p:cNvSpPr>
            <a:spLocks noChangeArrowheads="1"/>
          </p:cNvSpPr>
          <p:nvPr/>
        </p:nvSpPr>
        <p:spPr bwMode="gray">
          <a:xfrm>
            <a:off x="0" y="4259263"/>
            <a:ext cx="9144000" cy="277812"/>
          </a:xfrm>
          <a:prstGeom prst="rect">
            <a:avLst/>
          </a:prstGeom>
          <a:gradFill rotWithShape="1">
            <a:gsLst>
              <a:gs pos="0">
                <a:schemeClr val="accent1">
                  <a:gamma/>
                  <a:shade val="54510"/>
                  <a:invGamma/>
                </a:schemeClr>
              </a:gs>
              <a:gs pos="50000">
                <a:schemeClr val="accent1"/>
              </a:gs>
              <a:gs pos="100000">
                <a:schemeClr val="accent1">
                  <a:gamma/>
                  <a:shade val="54510"/>
                  <a:invGamma/>
                </a:schemeClr>
              </a:gs>
            </a:gsLst>
            <a:lin ang="5400000" scaled="1"/>
          </a:gradFill>
          <a:ln w="9525">
            <a:noFill/>
            <a:miter lim="800000"/>
            <a:headEnd/>
            <a:tailEnd/>
          </a:ln>
          <a:effectLst/>
        </p:spPr>
        <p:txBody>
          <a:bodyPr wrap="none" anchor="ctr"/>
          <a:lstStyle/>
          <a:p>
            <a:pPr algn="ctr" fontAlgn="auto">
              <a:spcBef>
                <a:spcPts val="0"/>
              </a:spcBef>
              <a:spcAft>
                <a:spcPts val="0"/>
              </a:spcAft>
              <a:defRPr/>
            </a:pPr>
            <a:r>
              <a:rPr lang="ko-KR" altLang="en-US">
                <a:latin typeface="+mn-lt"/>
                <a:ea typeface="굴림" pitchFamily="50" charset="-127"/>
              </a:rPr>
              <a:t>  </a:t>
            </a:r>
          </a:p>
        </p:txBody>
      </p:sp>
      <p:pic>
        <p:nvPicPr>
          <p:cNvPr id="8" name="图片 13"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43750" y="2000250"/>
            <a:ext cx="1477963"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33" name="Rectangle 21"/>
          <p:cNvSpPr>
            <a:spLocks noGrp="1" noChangeArrowheads="1"/>
          </p:cNvSpPr>
          <p:nvPr>
            <p:ph type="ctrTitle" sz="quarter"/>
          </p:nvPr>
        </p:nvSpPr>
        <p:spPr>
          <a:xfrm>
            <a:off x="539750" y="1125538"/>
            <a:ext cx="8153400" cy="669925"/>
          </a:xfrm>
        </p:spPr>
        <p:txBody>
          <a:bodyPr/>
          <a:lstStyle>
            <a:lvl1pPr algn="ctr">
              <a:defRPr sz="3600"/>
            </a:lvl1pPr>
          </a:lstStyle>
          <a:p>
            <a:r>
              <a:rPr lang="zh-CN" altLang="en-US" smtClean="0"/>
              <a:t>单击此处编辑母版标题样式</a:t>
            </a:r>
            <a:endParaRPr lang="en-US" altLang="ko-KR" dirty="0"/>
          </a:p>
        </p:txBody>
      </p:sp>
      <p:sp>
        <p:nvSpPr>
          <p:cNvPr id="13334" name="Rectangle 22"/>
          <p:cNvSpPr>
            <a:spLocks noGrp="1" noChangeArrowheads="1"/>
          </p:cNvSpPr>
          <p:nvPr>
            <p:ph type="subTitle" sz="quarter" idx="1"/>
          </p:nvPr>
        </p:nvSpPr>
        <p:spPr>
          <a:xfrm>
            <a:off x="1403350" y="4941888"/>
            <a:ext cx="6400800" cy="533400"/>
          </a:xfrm>
        </p:spPr>
        <p:txBody>
          <a:bodyPr/>
          <a:lstStyle>
            <a:lvl1pPr marL="0" indent="0" algn="ctr">
              <a:buFont typeface="Wingdings" pitchFamily="2" charset="2"/>
              <a:buNone/>
              <a:defRPr/>
            </a:lvl1pPr>
          </a:lstStyle>
          <a:p>
            <a:r>
              <a:rPr lang="zh-CN" altLang="en-US" smtClean="0"/>
              <a:t>单击此处编辑母版副标题样式</a:t>
            </a:r>
            <a:endParaRPr lang="en-US" altLang="ko-KR"/>
          </a:p>
        </p:txBody>
      </p:sp>
      <p:sp>
        <p:nvSpPr>
          <p:cNvPr id="9" name="Rectangle 23"/>
          <p:cNvSpPr>
            <a:spLocks noGrp="1" noChangeArrowheads="1"/>
          </p:cNvSpPr>
          <p:nvPr>
            <p:ph type="dt" sz="quarter" idx="10"/>
          </p:nvPr>
        </p:nvSpPr>
        <p:spPr>
          <a:xfrm>
            <a:off x="457200" y="6553200"/>
            <a:ext cx="2133600" cy="152400"/>
          </a:xfrm>
        </p:spPr>
        <p:txBody>
          <a:bodyPr/>
          <a:lstStyle>
            <a:lvl1pPr algn="l">
              <a:defRPr smtClean="0">
                <a:latin typeface="Times New Roman" pitchFamily="18" charset="0"/>
              </a:defRPr>
            </a:lvl1pPr>
          </a:lstStyle>
          <a:p>
            <a:pPr>
              <a:defRPr/>
            </a:pPr>
            <a:fld id="{6417CF8B-4378-492C-ABD6-45D2ED960B6C}" type="datetimeFigureOut">
              <a:rPr lang="zh-CN" altLang="en-US"/>
              <a:pPr>
                <a:defRPr/>
              </a:pPr>
              <a:t>2012-8-29</a:t>
            </a:fld>
            <a:endParaRPr lang="zh-CN" altLang="en-US"/>
          </a:p>
        </p:txBody>
      </p:sp>
      <p:sp>
        <p:nvSpPr>
          <p:cNvPr id="10" name="Rectangle 24"/>
          <p:cNvSpPr>
            <a:spLocks noGrp="1" noChangeArrowheads="1"/>
          </p:cNvSpPr>
          <p:nvPr>
            <p:ph type="ftr" sz="quarter" idx="11"/>
          </p:nvPr>
        </p:nvSpPr>
        <p:spPr>
          <a:xfrm>
            <a:off x="3124200" y="6553200"/>
            <a:ext cx="2895600" cy="152400"/>
          </a:xfrm>
        </p:spPr>
        <p:txBody>
          <a:bodyPr/>
          <a:lstStyle>
            <a:lvl1pPr>
              <a:defRPr sz="1000" b="0" smtClean="0">
                <a:latin typeface="Times New Roman" pitchFamily="18" charset="0"/>
              </a:defRPr>
            </a:lvl1pPr>
          </a:lstStyle>
          <a:p>
            <a:pPr>
              <a:defRPr/>
            </a:pPr>
            <a:endParaRPr lang="zh-CN" altLang="en-US"/>
          </a:p>
        </p:txBody>
      </p:sp>
      <p:sp>
        <p:nvSpPr>
          <p:cNvPr id="11" name="Rectangle 25"/>
          <p:cNvSpPr>
            <a:spLocks noGrp="1" noChangeArrowheads="1"/>
          </p:cNvSpPr>
          <p:nvPr>
            <p:ph type="sldNum" sz="quarter" idx="12"/>
          </p:nvPr>
        </p:nvSpPr>
        <p:spPr>
          <a:xfrm>
            <a:off x="6553200" y="6553200"/>
            <a:ext cx="2133600" cy="152400"/>
          </a:xfrm>
        </p:spPr>
        <p:txBody>
          <a:bodyPr/>
          <a:lstStyle>
            <a:lvl1pPr algn="r">
              <a:defRPr smtClean="0">
                <a:effectLst/>
                <a:latin typeface="Times New Roman" pitchFamily="18" charset="0"/>
              </a:defRPr>
            </a:lvl1pPr>
          </a:lstStyle>
          <a:p>
            <a:pPr>
              <a:defRPr/>
            </a:pPr>
            <a:fld id="{041972E1-BC02-4879-8F1F-7EB902A20D16}" type="slidenum">
              <a:rPr lang="zh-CN" altLang="en-US"/>
              <a:pPr>
                <a:defRPr/>
              </a:pPr>
              <a:t>‹#›</a:t>
            </a:fld>
            <a:endParaRPr lang="zh-CN" altLang="en-US"/>
          </a:p>
        </p:txBody>
      </p:sp>
    </p:spTree>
    <p:extLst>
      <p:ext uri="{BB962C8B-B14F-4D97-AF65-F5344CB8AC3E}">
        <p14:creationId xmlns:p14="http://schemas.microsoft.com/office/powerpoint/2010/main" val="2723717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3166"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D04CE7D8-39F9-4808-B728-42D332BF6A65}" type="datetimeFigureOut">
              <a:rPr lang="zh-CN" altLang="en-US"/>
              <a:pPr>
                <a:defRPr/>
              </a:pPr>
              <a:t>2012-8-29</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14CEE0D7-CDDF-45C3-B473-F0196D2F34ED}" type="slidenum">
              <a:rPr lang="zh-CN" altLang="en-US"/>
              <a:pPr>
                <a:defRPr/>
              </a:pPr>
              <a:t>‹#›</a:t>
            </a:fld>
            <a:endParaRPr lang="zh-CN" altLang="en-US"/>
          </a:p>
        </p:txBody>
      </p:sp>
    </p:spTree>
    <p:extLst>
      <p:ext uri="{BB962C8B-B14F-4D97-AF65-F5344CB8AC3E}">
        <p14:creationId xmlns:p14="http://schemas.microsoft.com/office/powerpoint/2010/main" val="2664464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4190"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竖排标题 1"/>
          <p:cNvSpPr>
            <a:spLocks noGrp="1"/>
          </p:cNvSpPr>
          <p:nvPr>
            <p:ph type="title" orient="vert"/>
          </p:nvPr>
        </p:nvSpPr>
        <p:spPr>
          <a:xfrm>
            <a:off x="6605588" y="260350"/>
            <a:ext cx="2092325" cy="606425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323850" y="260350"/>
            <a:ext cx="6129338" cy="606425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9DB48A1C-FF22-4690-83C5-1815DC2C4244}" type="datetimeFigureOut">
              <a:rPr lang="zh-CN" altLang="en-US"/>
              <a:pPr>
                <a:defRPr/>
              </a:pPr>
              <a:t>2012-8-29</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BCC15893-B65F-4E91-885B-F7D1BA4D9D25}" type="slidenum">
              <a:rPr lang="zh-CN" altLang="en-US"/>
              <a:pPr>
                <a:defRPr/>
              </a:pPr>
              <a:t>‹#›</a:t>
            </a:fld>
            <a:endParaRPr lang="zh-CN" altLang="en-US"/>
          </a:p>
        </p:txBody>
      </p:sp>
    </p:spTree>
    <p:extLst>
      <p:ext uri="{BB962C8B-B14F-4D97-AF65-F5344CB8AC3E}">
        <p14:creationId xmlns:p14="http://schemas.microsoft.com/office/powerpoint/2010/main" val="22141452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bl" preserve="1">
  <p:cSld name="标题和表格">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5214"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323850" y="260350"/>
            <a:ext cx="6911975" cy="609600"/>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468313" y="1268413"/>
            <a:ext cx="8229600" cy="5056187"/>
          </a:xfrm>
        </p:spPr>
        <p:txBody>
          <a:bodyPr/>
          <a:lstStyle/>
          <a:p>
            <a:pPr lvl="0"/>
            <a:r>
              <a:rPr lang="zh-CN" altLang="en-US" noProof="0" smtClean="0"/>
              <a:t>单击图标添加表格</a:t>
            </a:r>
          </a:p>
        </p:txBody>
      </p:sp>
      <p:sp>
        <p:nvSpPr>
          <p:cNvPr id="8" name="日期占位符 3"/>
          <p:cNvSpPr>
            <a:spLocks noGrp="1"/>
          </p:cNvSpPr>
          <p:nvPr>
            <p:ph type="dt" sz="half" idx="10"/>
          </p:nvPr>
        </p:nvSpPr>
        <p:spPr/>
        <p:txBody>
          <a:bodyPr/>
          <a:lstStyle>
            <a:lvl1pPr>
              <a:defRPr smtClean="0"/>
            </a:lvl1pPr>
          </a:lstStyle>
          <a:p>
            <a:pPr>
              <a:defRPr/>
            </a:pPr>
            <a:fld id="{64EF6593-E3D2-47F5-910A-F00C773B0C83}" type="datetimeFigureOut">
              <a:rPr lang="zh-CN" altLang="en-US"/>
              <a:pPr>
                <a:defRPr/>
              </a:pPr>
              <a:t>2012-8-29</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BDAD0507-8D9C-4DBD-88BB-16D89BCDE55D}" type="slidenum">
              <a:rPr lang="zh-CN" altLang="en-US"/>
              <a:pPr>
                <a:defRPr/>
              </a:pPr>
              <a:t>‹#›</a:t>
            </a:fld>
            <a:endParaRPr lang="zh-CN" altLang="en-US"/>
          </a:p>
        </p:txBody>
      </p:sp>
    </p:spTree>
    <p:extLst>
      <p:ext uri="{BB962C8B-B14F-4D97-AF65-F5344CB8AC3E}">
        <p14:creationId xmlns:p14="http://schemas.microsoft.com/office/powerpoint/2010/main" val="42275514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chart" preserve="1">
  <p:cSld name="标题和图表">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6238"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323850" y="260350"/>
            <a:ext cx="6911975" cy="609600"/>
          </a:xfrm>
        </p:spPr>
        <p:txBody>
          <a:bodyPr/>
          <a:lstStyle/>
          <a:p>
            <a:r>
              <a:rPr lang="zh-CN" altLang="en-US" smtClean="0"/>
              <a:t>单击此处编辑母版标题样式</a:t>
            </a:r>
            <a:endParaRPr lang="zh-CN" altLang="en-US"/>
          </a:p>
        </p:txBody>
      </p:sp>
      <p:sp>
        <p:nvSpPr>
          <p:cNvPr id="3" name="图表占位符 2"/>
          <p:cNvSpPr>
            <a:spLocks noGrp="1"/>
          </p:cNvSpPr>
          <p:nvPr>
            <p:ph type="chart" idx="1"/>
          </p:nvPr>
        </p:nvSpPr>
        <p:spPr>
          <a:xfrm>
            <a:off x="468313" y="1268413"/>
            <a:ext cx="8229600" cy="5056187"/>
          </a:xfrm>
        </p:spPr>
        <p:txBody>
          <a:bodyPr/>
          <a:lstStyle/>
          <a:p>
            <a:pPr lvl="0"/>
            <a:r>
              <a:rPr lang="zh-CN" altLang="en-US" noProof="0" smtClean="0"/>
              <a:t>单击图标添加图表</a:t>
            </a:r>
          </a:p>
        </p:txBody>
      </p:sp>
      <p:sp>
        <p:nvSpPr>
          <p:cNvPr id="8" name="日期占位符 3"/>
          <p:cNvSpPr>
            <a:spLocks noGrp="1"/>
          </p:cNvSpPr>
          <p:nvPr>
            <p:ph type="dt" sz="half" idx="10"/>
          </p:nvPr>
        </p:nvSpPr>
        <p:spPr/>
        <p:txBody>
          <a:bodyPr/>
          <a:lstStyle>
            <a:lvl1pPr>
              <a:defRPr smtClean="0"/>
            </a:lvl1pPr>
          </a:lstStyle>
          <a:p>
            <a:pPr>
              <a:defRPr/>
            </a:pPr>
            <a:fld id="{7B7ECD2F-2E24-448B-BE19-7C7815771EC4}" type="datetimeFigureOut">
              <a:rPr lang="zh-CN" altLang="en-US"/>
              <a:pPr>
                <a:defRPr/>
              </a:pPr>
              <a:t>2012-8-29</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9F544DBB-145C-463B-AF33-61F320B74072}" type="slidenum">
              <a:rPr lang="zh-CN" altLang="en-US"/>
              <a:pPr>
                <a:defRPr/>
              </a:pPr>
              <a:t>‹#›</a:t>
            </a:fld>
            <a:endParaRPr lang="zh-CN" altLang="en-US"/>
          </a:p>
        </p:txBody>
      </p:sp>
    </p:spTree>
    <p:extLst>
      <p:ext uri="{BB962C8B-B14F-4D97-AF65-F5344CB8AC3E}">
        <p14:creationId xmlns:p14="http://schemas.microsoft.com/office/powerpoint/2010/main" val="2226318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4974"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D5DAAFB9-4FCA-4B42-88AA-ED451EEFACDB}" type="datetimeFigureOut">
              <a:rPr lang="zh-CN" altLang="en-US"/>
              <a:pPr>
                <a:defRPr/>
              </a:pPr>
              <a:t>2012-8-29</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846C67CB-9C51-47B6-9EA9-EF7A1D680369}" type="slidenum">
              <a:rPr lang="zh-CN" altLang="en-US"/>
              <a:pPr>
                <a:defRPr/>
              </a:pPr>
              <a:t>‹#›</a:t>
            </a:fld>
            <a:endParaRPr lang="zh-CN" altLang="en-US"/>
          </a:p>
        </p:txBody>
      </p:sp>
    </p:spTree>
    <p:extLst>
      <p:ext uri="{BB962C8B-B14F-4D97-AF65-F5344CB8AC3E}">
        <p14:creationId xmlns:p14="http://schemas.microsoft.com/office/powerpoint/2010/main" val="983309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5998"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8" name="日期占位符 3"/>
          <p:cNvSpPr>
            <a:spLocks noGrp="1"/>
          </p:cNvSpPr>
          <p:nvPr>
            <p:ph type="dt" sz="half" idx="10"/>
          </p:nvPr>
        </p:nvSpPr>
        <p:spPr/>
        <p:txBody>
          <a:bodyPr/>
          <a:lstStyle>
            <a:lvl1pPr>
              <a:defRPr smtClean="0"/>
            </a:lvl1pPr>
          </a:lstStyle>
          <a:p>
            <a:pPr>
              <a:defRPr/>
            </a:pPr>
            <a:fld id="{8DC3D232-5F01-4437-A46E-007C48100D7D}" type="datetimeFigureOut">
              <a:rPr lang="zh-CN" altLang="en-US"/>
              <a:pPr>
                <a:defRPr/>
              </a:pPr>
              <a:t>2012-8-29</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96B5A9F5-36AF-40D7-A1E9-E1C1C4DE4AC0}" type="slidenum">
              <a:rPr lang="zh-CN" altLang="en-US"/>
              <a:pPr>
                <a:defRPr/>
              </a:pPr>
              <a:t>‹#›</a:t>
            </a:fld>
            <a:endParaRPr lang="zh-CN" altLang="en-US"/>
          </a:p>
        </p:txBody>
      </p:sp>
    </p:spTree>
    <p:extLst>
      <p:ext uri="{BB962C8B-B14F-4D97-AF65-F5344CB8AC3E}">
        <p14:creationId xmlns:p14="http://schemas.microsoft.com/office/powerpoint/2010/main" val="563475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7022"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1268413"/>
            <a:ext cx="4038600" cy="50561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1268413"/>
            <a:ext cx="4038600" cy="50561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9" name="日期占位符 4"/>
          <p:cNvSpPr>
            <a:spLocks noGrp="1"/>
          </p:cNvSpPr>
          <p:nvPr>
            <p:ph type="dt" sz="half" idx="10"/>
          </p:nvPr>
        </p:nvSpPr>
        <p:spPr/>
        <p:txBody>
          <a:bodyPr/>
          <a:lstStyle>
            <a:lvl1pPr>
              <a:defRPr smtClean="0"/>
            </a:lvl1pPr>
          </a:lstStyle>
          <a:p>
            <a:pPr>
              <a:defRPr/>
            </a:pPr>
            <a:fld id="{65E3BDC0-D3BF-46ED-B428-7FA9FDBB177B}" type="datetimeFigureOut">
              <a:rPr lang="zh-CN" altLang="en-US"/>
              <a:pPr>
                <a:defRPr/>
              </a:pPr>
              <a:t>2012-8-29</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C5F9DD56-50E1-4233-9DB0-5637A3BEF992}" type="slidenum">
              <a:rPr lang="zh-CN" altLang="en-US"/>
              <a:pPr>
                <a:defRPr/>
              </a:pPr>
              <a:t>‹#›</a:t>
            </a:fld>
            <a:endParaRPr lang="zh-CN" altLang="en-US"/>
          </a:p>
        </p:txBody>
      </p:sp>
    </p:spTree>
    <p:extLst>
      <p:ext uri="{BB962C8B-B14F-4D97-AF65-F5344CB8AC3E}">
        <p14:creationId xmlns:p14="http://schemas.microsoft.com/office/powerpoint/2010/main" val="3815217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graphicFrame>
        <p:nvGraphicFramePr>
          <p:cNvPr id="7"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8046"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9"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10"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1" name="日期占位符 6"/>
          <p:cNvSpPr>
            <a:spLocks noGrp="1"/>
          </p:cNvSpPr>
          <p:nvPr>
            <p:ph type="dt" sz="half" idx="10"/>
          </p:nvPr>
        </p:nvSpPr>
        <p:spPr/>
        <p:txBody>
          <a:bodyPr/>
          <a:lstStyle>
            <a:lvl1pPr>
              <a:defRPr smtClean="0"/>
            </a:lvl1pPr>
          </a:lstStyle>
          <a:p>
            <a:pPr>
              <a:defRPr/>
            </a:pPr>
            <a:fld id="{4E3C1385-9CEF-4913-A696-ED8F5E7EDBA6}" type="datetimeFigureOut">
              <a:rPr lang="zh-CN" altLang="en-US"/>
              <a:pPr>
                <a:defRPr/>
              </a:pPr>
              <a:t>2012-8-29</a:t>
            </a:fld>
            <a:endParaRPr lang="zh-CN" altLang="en-US"/>
          </a:p>
        </p:txBody>
      </p:sp>
      <p:sp>
        <p:nvSpPr>
          <p:cNvPr id="12" name="页脚占位符 7"/>
          <p:cNvSpPr>
            <a:spLocks noGrp="1"/>
          </p:cNvSpPr>
          <p:nvPr>
            <p:ph type="ftr" sz="quarter" idx="11"/>
          </p:nvPr>
        </p:nvSpPr>
        <p:spPr/>
        <p:txBody>
          <a:bodyPr/>
          <a:lstStyle>
            <a:lvl1pPr>
              <a:defRPr smtClean="0"/>
            </a:lvl1pPr>
          </a:lstStyle>
          <a:p>
            <a:pPr>
              <a:defRPr/>
            </a:pPr>
            <a:endParaRPr lang="zh-CN" altLang="en-US"/>
          </a:p>
        </p:txBody>
      </p:sp>
      <p:sp>
        <p:nvSpPr>
          <p:cNvPr id="13" name="灯片编号占位符 8"/>
          <p:cNvSpPr>
            <a:spLocks noGrp="1"/>
          </p:cNvSpPr>
          <p:nvPr>
            <p:ph type="sldNum" sz="quarter" idx="12"/>
          </p:nvPr>
        </p:nvSpPr>
        <p:spPr/>
        <p:txBody>
          <a:bodyPr/>
          <a:lstStyle>
            <a:lvl1pPr>
              <a:defRPr smtClean="0"/>
            </a:lvl1pPr>
          </a:lstStyle>
          <a:p>
            <a:pPr>
              <a:defRPr/>
            </a:pPr>
            <a:fld id="{57F1E87A-9FD7-4B42-8BD1-76F9C2757512}" type="slidenum">
              <a:rPr lang="zh-CN" altLang="en-US"/>
              <a:pPr>
                <a:defRPr/>
              </a:pPr>
              <a:t>‹#›</a:t>
            </a:fld>
            <a:endParaRPr lang="zh-CN" altLang="en-US"/>
          </a:p>
        </p:txBody>
      </p:sp>
    </p:spTree>
    <p:extLst>
      <p:ext uri="{BB962C8B-B14F-4D97-AF65-F5344CB8AC3E}">
        <p14:creationId xmlns:p14="http://schemas.microsoft.com/office/powerpoint/2010/main" val="19944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graphicFrame>
        <p:nvGraphicFramePr>
          <p:cNvPr id="3"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9070"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5"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6"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7" name="日期占位符 2"/>
          <p:cNvSpPr>
            <a:spLocks noGrp="1"/>
          </p:cNvSpPr>
          <p:nvPr>
            <p:ph type="dt" sz="half" idx="10"/>
          </p:nvPr>
        </p:nvSpPr>
        <p:spPr/>
        <p:txBody>
          <a:bodyPr/>
          <a:lstStyle>
            <a:lvl1pPr>
              <a:defRPr smtClean="0"/>
            </a:lvl1pPr>
          </a:lstStyle>
          <a:p>
            <a:pPr>
              <a:defRPr/>
            </a:pPr>
            <a:fld id="{53B0B6A2-06AE-4696-AA6E-67C32515A0A6}" type="datetimeFigureOut">
              <a:rPr lang="zh-CN" altLang="en-US"/>
              <a:pPr>
                <a:defRPr/>
              </a:pPr>
              <a:t>2012-8-29</a:t>
            </a:fld>
            <a:endParaRPr lang="zh-CN" altLang="en-US"/>
          </a:p>
        </p:txBody>
      </p:sp>
      <p:sp>
        <p:nvSpPr>
          <p:cNvPr id="8" name="页脚占位符 3"/>
          <p:cNvSpPr>
            <a:spLocks noGrp="1"/>
          </p:cNvSpPr>
          <p:nvPr>
            <p:ph type="ftr" sz="quarter" idx="11"/>
          </p:nvPr>
        </p:nvSpPr>
        <p:spPr/>
        <p:txBody>
          <a:bodyPr/>
          <a:lstStyle>
            <a:lvl1pPr>
              <a:defRPr smtClean="0"/>
            </a:lvl1pPr>
          </a:lstStyle>
          <a:p>
            <a:pPr>
              <a:defRPr/>
            </a:pPr>
            <a:endParaRPr lang="zh-CN" altLang="en-US"/>
          </a:p>
        </p:txBody>
      </p:sp>
      <p:sp>
        <p:nvSpPr>
          <p:cNvPr id="9" name="灯片编号占位符 4"/>
          <p:cNvSpPr>
            <a:spLocks noGrp="1"/>
          </p:cNvSpPr>
          <p:nvPr>
            <p:ph type="sldNum" sz="quarter" idx="12"/>
          </p:nvPr>
        </p:nvSpPr>
        <p:spPr/>
        <p:txBody>
          <a:bodyPr/>
          <a:lstStyle>
            <a:lvl1pPr>
              <a:defRPr smtClean="0"/>
            </a:lvl1pPr>
          </a:lstStyle>
          <a:p>
            <a:pPr>
              <a:defRPr/>
            </a:pPr>
            <a:fld id="{B35A9B0D-5480-4F81-9424-3BE8AD1E6F9A}" type="slidenum">
              <a:rPr lang="zh-CN" altLang="en-US"/>
              <a:pPr>
                <a:defRPr/>
              </a:pPr>
              <a:t>‹#›</a:t>
            </a:fld>
            <a:endParaRPr lang="zh-CN" altLang="en-US"/>
          </a:p>
        </p:txBody>
      </p:sp>
    </p:spTree>
    <p:extLst>
      <p:ext uri="{BB962C8B-B14F-4D97-AF65-F5344CB8AC3E}">
        <p14:creationId xmlns:p14="http://schemas.microsoft.com/office/powerpoint/2010/main" val="127419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graphicFrame>
        <p:nvGraphicFramePr>
          <p:cNvPr id="2"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0094"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4"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5"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日期占位符 1"/>
          <p:cNvSpPr>
            <a:spLocks noGrp="1"/>
          </p:cNvSpPr>
          <p:nvPr>
            <p:ph type="dt" sz="half" idx="10"/>
          </p:nvPr>
        </p:nvSpPr>
        <p:spPr/>
        <p:txBody>
          <a:bodyPr/>
          <a:lstStyle>
            <a:lvl1pPr>
              <a:defRPr smtClean="0"/>
            </a:lvl1pPr>
          </a:lstStyle>
          <a:p>
            <a:pPr>
              <a:defRPr/>
            </a:pPr>
            <a:fld id="{DCB49D88-CC22-421F-A271-50BE6E27B486}" type="datetimeFigureOut">
              <a:rPr lang="zh-CN" altLang="en-US"/>
              <a:pPr>
                <a:defRPr/>
              </a:pPr>
              <a:t>2012-8-29</a:t>
            </a:fld>
            <a:endParaRPr lang="zh-CN" altLang="en-US"/>
          </a:p>
        </p:txBody>
      </p:sp>
      <p:sp>
        <p:nvSpPr>
          <p:cNvPr id="7" name="页脚占位符 2"/>
          <p:cNvSpPr>
            <a:spLocks noGrp="1"/>
          </p:cNvSpPr>
          <p:nvPr>
            <p:ph type="ftr" sz="quarter" idx="11"/>
          </p:nvPr>
        </p:nvSpPr>
        <p:spPr/>
        <p:txBody>
          <a:bodyPr/>
          <a:lstStyle>
            <a:lvl1pPr>
              <a:defRPr smtClean="0"/>
            </a:lvl1pPr>
          </a:lstStyle>
          <a:p>
            <a:pPr>
              <a:defRPr/>
            </a:pPr>
            <a:endParaRPr lang="zh-CN" altLang="en-US"/>
          </a:p>
        </p:txBody>
      </p:sp>
      <p:sp>
        <p:nvSpPr>
          <p:cNvPr id="8" name="灯片编号占位符 3"/>
          <p:cNvSpPr>
            <a:spLocks noGrp="1"/>
          </p:cNvSpPr>
          <p:nvPr>
            <p:ph type="sldNum" sz="quarter" idx="12"/>
          </p:nvPr>
        </p:nvSpPr>
        <p:spPr/>
        <p:txBody>
          <a:bodyPr/>
          <a:lstStyle>
            <a:lvl1pPr>
              <a:defRPr smtClean="0"/>
            </a:lvl1pPr>
          </a:lstStyle>
          <a:p>
            <a:pPr>
              <a:defRPr/>
            </a:pPr>
            <a:fld id="{79585DD1-110A-4D65-9608-5A85B432F855}" type="slidenum">
              <a:rPr lang="zh-CN" altLang="en-US"/>
              <a:pPr>
                <a:defRPr/>
              </a:pPr>
              <a:t>‹#›</a:t>
            </a:fld>
            <a:endParaRPr lang="zh-CN" altLang="en-US"/>
          </a:p>
        </p:txBody>
      </p:sp>
    </p:spTree>
    <p:extLst>
      <p:ext uri="{BB962C8B-B14F-4D97-AF65-F5344CB8AC3E}">
        <p14:creationId xmlns:p14="http://schemas.microsoft.com/office/powerpoint/2010/main" val="2631330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1118"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日期占位符 4"/>
          <p:cNvSpPr>
            <a:spLocks noGrp="1"/>
          </p:cNvSpPr>
          <p:nvPr>
            <p:ph type="dt" sz="half" idx="10"/>
          </p:nvPr>
        </p:nvSpPr>
        <p:spPr/>
        <p:txBody>
          <a:bodyPr/>
          <a:lstStyle>
            <a:lvl1pPr>
              <a:defRPr smtClean="0"/>
            </a:lvl1pPr>
          </a:lstStyle>
          <a:p>
            <a:pPr>
              <a:defRPr/>
            </a:pPr>
            <a:fld id="{704F7DF8-D797-4116-93DD-1E45C7FD8292}" type="datetimeFigureOut">
              <a:rPr lang="zh-CN" altLang="en-US"/>
              <a:pPr>
                <a:defRPr/>
              </a:pPr>
              <a:t>2012-8-29</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96CD5DAB-D9BE-4B54-90A9-E55827D19F4A}" type="slidenum">
              <a:rPr lang="zh-CN" altLang="en-US"/>
              <a:pPr>
                <a:defRPr/>
              </a:pPr>
              <a:t>‹#›</a:t>
            </a:fld>
            <a:endParaRPr lang="zh-CN" altLang="en-US"/>
          </a:p>
        </p:txBody>
      </p:sp>
    </p:spTree>
    <p:extLst>
      <p:ext uri="{BB962C8B-B14F-4D97-AF65-F5344CB8AC3E}">
        <p14:creationId xmlns:p14="http://schemas.microsoft.com/office/powerpoint/2010/main" val="2935517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2142"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日期占位符 4"/>
          <p:cNvSpPr>
            <a:spLocks noGrp="1"/>
          </p:cNvSpPr>
          <p:nvPr>
            <p:ph type="dt" sz="half" idx="10"/>
          </p:nvPr>
        </p:nvSpPr>
        <p:spPr/>
        <p:txBody>
          <a:bodyPr/>
          <a:lstStyle>
            <a:lvl1pPr>
              <a:defRPr smtClean="0"/>
            </a:lvl1pPr>
          </a:lstStyle>
          <a:p>
            <a:pPr>
              <a:defRPr/>
            </a:pPr>
            <a:fld id="{DFD4928D-20A3-459D-AC5D-E48CDBDC0B77}" type="datetimeFigureOut">
              <a:rPr lang="zh-CN" altLang="en-US"/>
              <a:pPr>
                <a:defRPr/>
              </a:pPr>
              <a:t>2012-8-29</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E490B7C2-CE8A-4201-A2EB-450BF1391742}" type="slidenum">
              <a:rPr lang="zh-CN" altLang="en-US"/>
              <a:pPr>
                <a:defRPr/>
              </a:pPr>
              <a:t>‹#›</a:t>
            </a:fld>
            <a:endParaRPr lang="zh-CN" altLang="en-US"/>
          </a:p>
        </p:txBody>
      </p:sp>
    </p:spTree>
    <p:extLst>
      <p:ext uri="{BB962C8B-B14F-4D97-AF65-F5344CB8AC3E}">
        <p14:creationId xmlns:p14="http://schemas.microsoft.com/office/powerpoint/2010/main" val="3648494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vmlDrawing" Target="../drawings/vmlDrawing1.v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solidFill>
          <a:schemeClr val="bg1"/>
        </a:solidFill>
        <a:effectLst/>
      </p:bgPr>
    </p:bg>
    <p:spTree>
      <p:nvGrpSpPr>
        <p:cNvPr id="1" name=""/>
        <p:cNvGrpSpPr/>
        <p:nvPr/>
      </p:nvGrpSpPr>
      <p:grpSpPr>
        <a:xfrm>
          <a:off x="0" y="0"/>
          <a:ext cx="0" cy="0"/>
          <a:chOff x="0" y="0"/>
          <a:chExt cx="0" cy="0"/>
        </a:xfrm>
      </p:grpSpPr>
      <p:graphicFrame>
        <p:nvGraphicFramePr>
          <p:cNvPr id="1026"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1191" name="Image" r:id="rId16" imgW="5390476" imgH="1447619" progId="Photoshop.Image.6">
                  <p:embed/>
                </p:oleObj>
              </mc:Choice>
              <mc:Fallback>
                <p:oleObj name="Image" r:id="rId16" imgW="5390476" imgH="1447619" progId="Photoshop.Image.6">
                  <p:embed/>
                  <p:pic>
                    <p:nvPicPr>
                      <p:cNvPr id="0" name="Object 37"/>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2324"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1029" name="Rectangle 21"/>
          <p:cNvSpPr>
            <a:spLocks noGrp="1" noChangeArrowheads="1"/>
          </p:cNvSpPr>
          <p:nvPr>
            <p:ph type="title"/>
          </p:nvPr>
        </p:nvSpPr>
        <p:spPr bwMode="gray">
          <a:xfrm>
            <a:off x="323850" y="260350"/>
            <a:ext cx="6911975"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endParaRPr lang="en-US" altLang="ko-KR" smtClean="0"/>
          </a:p>
        </p:txBody>
      </p:sp>
      <p:sp>
        <p:nvSpPr>
          <p:cNvPr id="1030" name="Rectangle 22"/>
          <p:cNvSpPr>
            <a:spLocks noGrp="1" noChangeArrowheads="1"/>
          </p:cNvSpPr>
          <p:nvPr>
            <p:ph type="body" idx="1"/>
          </p:nvPr>
        </p:nvSpPr>
        <p:spPr bwMode="gray">
          <a:xfrm>
            <a:off x="468313" y="1268413"/>
            <a:ext cx="8229600" cy="5056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ltLang="ko-KR" smtClean="0"/>
          </a:p>
        </p:txBody>
      </p:sp>
      <p:sp>
        <p:nvSpPr>
          <p:cNvPr id="12311" name="Rectangle 23"/>
          <p:cNvSpPr>
            <a:spLocks noGrp="1" noChangeArrowheads="1"/>
          </p:cNvSpPr>
          <p:nvPr>
            <p:ph type="dt" sz="half" idx="2"/>
          </p:nvPr>
        </p:nvSpPr>
        <p:spPr bwMode="gray">
          <a:xfrm>
            <a:off x="6227763" y="6453188"/>
            <a:ext cx="25146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fontAlgn="auto" hangingPunct="1">
              <a:spcBef>
                <a:spcPts val="0"/>
              </a:spcBef>
              <a:spcAft>
                <a:spcPts val="0"/>
              </a:spcAft>
              <a:defRPr sz="1000" smtClean="0">
                <a:latin typeface="+mn-lt"/>
                <a:ea typeface="굴림" pitchFamily="50" charset="-127"/>
              </a:defRPr>
            </a:lvl1pPr>
          </a:lstStyle>
          <a:p>
            <a:pPr>
              <a:defRPr/>
            </a:pPr>
            <a:fld id="{6487E97E-F14E-4A9B-97F5-49EBF95BF9DC}" type="datetimeFigureOut">
              <a:rPr lang="zh-CN" altLang="en-US"/>
              <a:pPr>
                <a:defRPr/>
              </a:pPr>
              <a:t>2012-8-29</a:t>
            </a:fld>
            <a:endParaRPr lang="zh-CN" altLang="en-US"/>
          </a:p>
        </p:txBody>
      </p:sp>
      <p:sp>
        <p:nvSpPr>
          <p:cNvPr id="12312" name="Rectangle 24"/>
          <p:cNvSpPr>
            <a:spLocks noGrp="1" noChangeArrowheads="1"/>
          </p:cNvSpPr>
          <p:nvPr>
            <p:ph type="ftr" sz="quarter" idx="3"/>
          </p:nvPr>
        </p:nvSpPr>
        <p:spPr bwMode="gray">
          <a:xfrm>
            <a:off x="7451725" y="630238"/>
            <a:ext cx="165735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fontAlgn="auto" hangingPunct="1">
              <a:spcBef>
                <a:spcPts val="0"/>
              </a:spcBef>
              <a:spcAft>
                <a:spcPts val="0"/>
              </a:spcAft>
              <a:defRPr sz="1200" b="1" smtClean="0">
                <a:latin typeface="+mn-lt"/>
                <a:ea typeface="굴림" pitchFamily="50" charset="-127"/>
              </a:defRPr>
            </a:lvl1pPr>
          </a:lstStyle>
          <a:p>
            <a:pPr>
              <a:defRPr/>
            </a:pPr>
            <a:endParaRPr lang="zh-CN" altLang="en-US"/>
          </a:p>
        </p:txBody>
      </p:sp>
      <p:sp>
        <p:nvSpPr>
          <p:cNvPr id="12313" name="Rectangle 25"/>
          <p:cNvSpPr>
            <a:spLocks noGrp="1" noChangeArrowheads="1"/>
          </p:cNvSpPr>
          <p:nvPr>
            <p:ph type="sldNum" sz="quarter" idx="4"/>
          </p:nvPr>
        </p:nvSpPr>
        <p:spPr bwMode="gray">
          <a:xfrm>
            <a:off x="3446463" y="6477000"/>
            <a:ext cx="21336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fontAlgn="auto" hangingPunct="1">
              <a:spcBef>
                <a:spcPts val="0"/>
              </a:spcBef>
              <a:spcAft>
                <a:spcPts val="0"/>
              </a:spcAft>
              <a:defRPr sz="1000" smtClean="0">
                <a:effectLst>
                  <a:outerShdw blurRad="38100" dist="38100" dir="2700000" algn="tl">
                    <a:srgbClr val="C0C0C0"/>
                  </a:outerShdw>
                </a:effectLst>
                <a:latin typeface="+mn-lt"/>
                <a:ea typeface="굴림" pitchFamily="50" charset="-127"/>
              </a:defRPr>
            </a:lvl1pPr>
          </a:lstStyle>
          <a:p>
            <a:pPr>
              <a:defRPr/>
            </a:pPr>
            <a:fld id="{D806C82E-B068-4F55-8087-995017DD05C7}" type="slidenum">
              <a:rPr lang="zh-CN" altLang="en-US"/>
              <a:pPr>
                <a:defRPr/>
              </a:pPr>
              <a:t>‹#›</a:t>
            </a:fld>
            <a:endParaRPr lang="zh-CN" altLang="en-US"/>
          </a:p>
        </p:txBody>
      </p:sp>
      <p:sp>
        <p:nvSpPr>
          <p:cNvPr id="1232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spTree>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Lst>
  <p:timing>
    <p:tnLst>
      <p:par>
        <p:cTn id="1" dur="indefinite" restart="never" nodeType="tmRoot"/>
      </p:par>
    </p:tnLst>
  </p:timing>
  <p:txStyles>
    <p:titleStyle>
      <a:lvl1pPr algn="l" rtl="0" eaLnBrk="1" fontAlgn="base" hangingPunct="1">
        <a:spcBef>
          <a:spcPct val="0"/>
        </a:spcBef>
        <a:spcAft>
          <a:spcPct val="0"/>
        </a:spcAft>
        <a:defRPr sz="3200" b="1">
          <a:solidFill>
            <a:schemeClr val="tx2"/>
          </a:solidFill>
          <a:latin typeface="+mj-lt"/>
          <a:ea typeface="+mj-ea"/>
          <a:cs typeface="+mj-cs"/>
        </a:defRPr>
      </a:lvl1pPr>
      <a:lvl2pPr algn="l" rtl="0" eaLnBrk="1" fontAlgn="base" hangingPunct="1">
        <a:spcBef>
          <a:spcPct val="0"/>
        </a:spcBef>
        <a:spcAft>
          <a:spcPct val="0"/>
        </a:spcAft>
        <a:defRPr sz="3200" b="1">
          <a:solidFill>
            <a:schemeClr val="tx2"/>
          </a:solidFill>
          <a:latin typeface="Verdana" pitchFamily="34" charset="0"/>
        </a:defRPr>
      </a:lvl2pPr>
      <a:lvl3pPr algn="l" rtl="0" eaLnBrk="1" fontAlgn="base" hangingPunct="1">
        <a:spcBef>
          <a:spcPct val="0"/>
        </a:spcBef>
        <a:spcAft>
          <a:spcPct val="0"/>
        </a:spcAft>
        <a:defRPr sz="3200" b="1">
          <a:solidFill>
            <a:schemeClr val="tx2"/>
          </a:solidFill>
          <a:latin typeface="Verdana" pitchFamily="34" charset="0"/>
        </a:defRPr>
      </a:lvl3pPr>
      <a:lvl4pPr algn="l" rtl="0" eaLnBrk="1" fontAlgn="base" hangingPunct="1">
        <a:spcBef>
          <a:spcPct val="0"/>
        </a:spcBef>
        <a:spcAft>
          <a:spcPct val="0"/>
        </a:spcAft>
        <a:defRPr sz="3200" b="1">
          <a:solidFill>
            <a:schemeClr val="tx2"/>
          </a:solidFill>
          <a:latin typeface="Verdana" pitchFamily="34" charset="0"/>
        </a:defRPr>
      </a:lvl4pPr>
      <a:lvl5pPr algn="l" rtl="0" eaLnBrk="1" fontAlgn="base" hangingPunct="1">
        <a:spcBef>
          <a:spcPct val="0"/>
        </a:spcBef>
        <a:spcAft>
          <a:spcPct val="0"/>
        </a:spcAft>
        <a:defRPr sz="3200" b="1">
          <a:solidFill>
            <a:schemeClr val="tx2"/>
          </a:solidFill>
          <a:latin typeface="Verdana" pitchFamily="34" charset="0"/>
        </a:defRPr>
      </a:lvl5pPr>
      <a:lvl6pPr marL="457200" algn="l" rtl="0" eaLnBrk="1" fontAlgn="base" hangingPunct="1">
        <a:spcBef>
          <a:spcPct val="0"/>
        </a:spcBef>
        <a:spcAft>
          <a:spcPct val="0"/>
        </a:spcAft>
        <a:defRPr sz="3200" b="1">
          <a:solidFill>
            <a:schemeClr val="tx2"/>
          </a:solidFill>
          <a:latin typeface="Verdana" pitchFamily="34" charset="0"/>
        </a:defRPr>
      </a:lvl6pPr>
      <a:lvl7pPr marL="914400" algn="l" rtl="0" eaLnBrk="1" fontAlgn="base" hangingPunct="1">
        <a:spcBef>
          <a:spcPct val="0"/>
        </a:spcBef>
        <a:spcAft>
          <a:spcPct val="0"/>
        </a:spcAft>
        <a:defRPr sz="3200" b="1">
          <a:solidFill>
            <a:schemeClr val="tx2"/>
          </a:solidFill>
          <a:latin typeface="Verdana" pitchFamily="34" charset="0"/>
        </a:defRPr>
      </a:lvl7pPr>
      <a:lvl8pPr marL="1371600" algn="l" rtl="0" eaLnBrk="1" fontAlgn="base" hangingPunct="1">
        <a:spcBef>
          <a:spcPct val="0"/>
        </a:spcBef>
        <a:spcAft>
          <a:spcPct val="0"/>
        </a:spcAft>
        <a:defRPr sz="3200" b="1">
          <a:solidFill>
            <a:schemeClr val="tx2"/>
          </a:solidFill>
          <a:latin typeface="Verdana" pitchFamily="34" charset="0"/>
        </a:defRPr>
      </a:lvl8pPr>
      <a:lvl9pPr marL="1828800" algn="l" rtl="0" eaLnBrk="1" fontAlgn="base" hangingPunct="1">
        <a:spcBef>
          <a:spcPct val="0"/>
        </a:spcBef>
        <a:spcAft>
          <a:spcPct val="0"/>
        </a:spcAft>
        <a:defRPr sz="3200" b="1">
          <a:solidFill>
            <a:schemeClr val="tx2"/>
          </a:solidFill>
          <a:latin typeface="Verdana" pitchFamily="34" charset="0"/>
        </a:defRPr>
      </a:lvl9pPr>
    </p:titleStyle>
    <p:bodyStyle>
      <a:lvl1pPr marL="342900" indent="-342900" algn="l" rtl="0" eaLnBrk="1" fontAlgn="base" hangingPunct="1">
        <a:spcBef>
          <a:spcPct val="20000"/>
        </a:spcBef>
        <a:spcAft>
          <a:spcPct val="0"/>
        </a:spcAft>
        <a:buClr>
          <a:schemeClr val="accent1"/>
        </a:buClr>
        <a:buFont typeface="Wingdings" pitchFamily="2" charset="2"/>
        <a:buChar char="l"/>
        <a:defRPr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85000"/>
        <a:buFont typeface="Arial" charset="0"/>
        <a:buChar char="–"/>
        <a:defRPr sz="2400">
          <a:solidFill>
            <a:schemeClr val="tx1"/>
          </a:solidFill>
          <a:latin typeface="+mn-lt"/>
        </a:defRPr>
      </a:lvl2pPr>
      <a:lvl3pPr marL="1143000" indent="-228600" algn="l" rtl="0" eaLnBrk="1" fontAlgn="base" hangingPunct="1">
        <a:spcBef>
          <a:spcPct val="20000"/>
        </a:spcBef>
        <a:spcAft>
          <a:spcPct val="0"/>
        </a:spcAft>
        <a:buClr>
          <a:schemeClr val="accent1"/>
        </a:buClr>
        <a:buSzPct val="60000"/>
        <a:buFont typeface="Wingdings" pitchFamily="2" charset="2"/>
        <a:buChar char="l"/>
        <a:defRPr sz="2400">
          <a:solidFill>
            <a:schemeClr val="tx1"/>
          </a:solidFill>
          <a:latin typeface="+mn-lt"/>
        </a:defRPr>
      </a:lvl3pPr>
      <a:lvl4pPr marL="1600200" indent="-228600" algn="l" rtl="0" eaLnBrk="1" fontAlgn="base" hangingPunct="1">
        <a:spcBef>
          <a:spcPct val="20000"/>
        </a:spcBef>
        <a:spcAft>
          <a:spcPct val="0"/>
        </a:spcAft>
        <a:buClr>
          <a:schemeClr val="tx1"/>
        </a:buClr>
        <a:buSzPct val="75000"/>
        <a:buFont typeface="Arial" charset="0"/>
        <a:buChar char="–"/>
        <a:defRPr sz="2000">
          <a:solidFill>
            <a:schemeClr val="tx1"/>
          </a:solidFill>
          <a:latin typeface="+mn-lt"/>
        </a:defRPr>
      </a:lvl4pPr>
      <a:lvl5pPr marL="20574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5pPr>
      <a:lvl6pPr marL="25146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6pPr>
      <a:lvl7pPr marL="29718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7pPr>
      <a:lvl8pPr marL="34290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8pPr>
      <a:lvl9pPr marL="38862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标题 1"/>
          <p:cNvSpPr>
            <a:spLocks noGrp="1"/>
          </p:cNvSpPr>
          <p:nvPr>
            <p:ph type="ctrTitle" sz="quarter"/>
          </p:nvPr>
        </p:nvSpPr>
        <p:spPr/>
        <p:txBody>
          <a:bodyPr/>
          <a:lstStyle/>
          <a:p>
            <a:r>
              <a:rPr lang="zh-CN" altLang="en-US" dirty="0" smtClean="0">
                <a:ea typeface="宋体" charset="-122"/>
              </a:rPr>
              <a:t>利率曲线风险管理</a:t>
            </a:r>
          </a:p>
        </p:txBody>
      </p:sp>
      <p:sp>
        <p:nvSpPr>
          <p:cNvPr id="16387" name="副标题 2"/>
          <p:cNvSpPr>
            <a:spLocks noGrp="1"/>
          </p:cNvSpPr>
          <p:nvPr>
            <p:ph type="subTitle" sz="quarter" idx="1"/>
          </p:nvPr>
        </p:nvSpPr>
        <p:spPr>
          <a:xfrm>
            <a:off x="971600" y="4941168"/>
            <a:ext cx="7561138" cy="503336"/>
          </a:xfrm>
        </p:spPr>
        <p:txBody>
          <a:bodyPr/>
          <a:lstStyle/>
          <a:p>
            <a:r>
              <a:rPr lang="zh-CN" altLang="en-US" dirty="0" smtClean="0">
                <a:ea typeface="宋体" charset="-122"/>
              </a:rPr>
              <a:t>国债期货以及互换在债券资产组合管理的应用</a:t>
            </a:r>
          </a:p>
        </p:txBody>
      </p:sp>
      <p:sp>
        <p:nvSpPr>
          <p:cNvPr id="2" name="日期占位符 1"/>
          <p:cNvSpPr>
            <a:spLocks noGrp="1"/>
          </p:cNvSpPr>
          <p:nvPr>
            <p:ph type="dt" sz="quarter" idx="10"/>
          </p:nvPr>
        </p:nvSpPr>
        <p:spPr>
          <a:xfrm>
            <a:off x="3563888" y="5733256"/>
            <a:ext cx="2133600" cy="152400"/>
          </a:xfrm>
        </p:spPr>
        <p:txBody>
          <a:bodyPr/>
          <a:lstStyle/>
          <a:p>
            <a:pPr algn="ctr">
              <a:defRPr/>
            </a:pPr>
            <a:fld id="{67DECB3D-4C68-4B91-A20F-DD3B472A505D}" type="datetime1">
              <a:rPr lang="zh-CN" altLang="en-US" sz="1200" smtClean="0">
                <a:latin typeface="宋体" pitchFamily="2" charset="-122"/>
                <a:ea typeface="宋体" pitchFamily="2" charset="-122"/>
              </a:rPr>
              <a:pPr algn="ctr">
                <a:defRPr/>
              </a:pPr>
              <a:t>2012-8-29</a:t>
            </a:fld>
            <a:endParaRPr lang="zh-CN" altLang="en-US" sz="1200" dirty="0">
              <a:latin typeface="宋体" pitchFamily="2" charset="-122"/>
              <a:ea typeface="宋体" pitchFamily="2"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债券久</a:t>
            </a:r>
            <a:r>
              <a:rPr lang="zh-CN" altLang="en-US" dirty="0" smtClean="0">
                <a:ea typeface="宋体" charset="-122"/>
              </a:rPr>
              <a:t>期对冲的</a:t>
            </a:r>
            <a:r>
              <a:rPr lang="zh-CN" altLang="en-US" dirty="0">
                <a:ea typeface="宋体" charset="-122"/>
              </a:rPr>
              <a:t>缺陷</a:t>
            </a:r>
          </a:p>
        </p:txBody>
      </p:sp>
      <p:sp>
        <p:nvSpPr>
          <p:cNvPr id="17411" name="内容占位符 2"/>
          <p:cNvSpPr>
            <a:spLocks noGrp="1"/>
          </p:cNvSpPr>
          <p:nvPr>
            <p:ph idx="1"/>
          </p:nvPr>
        </p:nvSpPr>
        <p:spPr/>
        <p:txBody>
          <a:bodyPr/>
          <a:lstStyle/>
          <a:p>
            <a:r>
              <a:rPr lang="zh-CN" altLang="en-US" dirty="0" smtClean="0">
                <a:ea typeface="宋体" charset="-122"/>
              </a:rPr>
              <a:t>债券久期匹配的缺陷</a:t>
            </a:r>
          </a:p>
        </p:txBody>
      </p:sp>
      <p:sp>
        <p:nvSpPr>
          <p:cNvPr id="2" name="TextBox 1"/>
          <p:cNvSpPr txBox="1"/>
          <p:nvPr/>
        </p:nvSpPr>
        <p:spPr>
          <a:xfrm>
            <a:off x="1115616" y="2132856"/>
            <a:ext cx="7344816" cy="3693319"/>
          </a:xfrm>
          <a:prstGeom prst="rect">
            <a:avLst/>
          </a:prstGeom>
          <a:noFill/>
        </p:spPr>
        <p:txBody>
          <a:bodyPr wrap="square" rtlCol="0">
            <a:spAutoFit/>
          </a:bodyPr>
          <a:lstStyle/>
          <a:p>
            <a:pPr marL="285750" indent="-285750">
              <a:buFont typeface="Wingdings" pitchFamily="2" charset="2"/>
              <a:buChar char="l"/>
            </a:pPr>
            <a:r>
              <a:rPr lang="zh-CN" altLang="en-US" b="1" dirty="0" smtClean="0">
                <a:solidFill>
                  <a:srgbClr val="FF0000"/>
                </a:solidFill>
              </a:rPr>
              <a:t>无法有效做空</a:t>
            </a:r>
            <a:r>
              <a:rPr lang="zh-CN" altLang="en-US" dirty="0" smtClean="0"/>
              <a:t>：</a:t>
            </a:r>
            <a:endParaRPr lang="en-US" altLang="zh-CN" dirty="0" smtClean="0"/>
          </a:p>
          <a:p>
            <a:r>
              <a:rPr lang="en-US" altLang="zh-CN" dirty="0" smtClean="0"/>
              <a:t>     </a:t>
            </a:r>
            <a:r>
              <a:rPr lang="zh-CN" altLang="en-US" dirty="0" smtClean="0"/>
              <a:t>对于资产组合是债券长头寸而言，对冲头寸始终是债券短头寸。受</a:t>
            </a:r>
            <a:endParaRPr lang="en-US" altLang="zh-CN" dirty="0" smtClean="0"/>
          </a:p>
          <a:p>
            <a:r>
              <a:rPr lang="zh-CN" altLang="en-US" dirty="0" smtClean="0"/>
              <a:t>  </a:t>
            </a:r>
            <a:r>
              <a:rPr lang="en-US" altLang="zh-CN" dirty="0" smtClean="0"/>
              <a:t>   </a:t>
            </a:r>
            <a:r>
              <a:rPr lang="zh-CN" altLang="en-US" dirty="0" smtClean="0"/>
              <a:t>市场条件的限制，我们实际上没有足够有效的手段去做空债券。</a:t>
            </a:r>
            <a:endParaRPr lang="en-US" altLang="zh-CN" dirty="0" smtClean="0"/>
          </a:p>
          <a:p>
            <a:endParaRPr lang="en-US" altLang="zh-CN" dirty="0"/>
          </a:p>
          <a:p>
            <a:pPr marL="285750" indent="-285750">
              <a:buFont typeface="Wingdings" pitchFamily="2" charset="2"/>
              <a:buChar char="l"/>
            </a:pPr>
            <a:r>
              <a:rPr lang="zh-CN" altLang="en-US" b="1" dirty="0" smtClean="0">
                <a:solidFill>
                  <a:srgbClr val="FF0000"/>
                </a:solidFill>
              </a:rPr>
              <a:t>资金占用大</a:t>
            </a:r>
            <a:r>
              <a:rPr lang="zh-CN" altLang="en-US" dirty="0" smtClean="0"/>
              <a:t>：</a:t>
            </a:r>
            <a:endParaRPr lang="en-US" altLang="zh-CN" dirty="0" smtClean="0"/>
          </a:p>
          <a:p>
            <a:r>
              <a:rPr lang="en-US" altLang="zh-CN" dirty="0" smtClean="0"/>
              <a:t>    </a:t>
            </a:r>
            <a:r>
              <a:rPr lang="zh-CN" altLang="en-US" dirty="0" smtClean="0"/>
              <a:t>上面的案例中对冲头寸实际资金规模与原头寸基本相当，这样的对冲</a:t>
            </a:r>
            <a:endParaRPr lang="en-US" altLang="zh-CN" dirty="0" smtClean="0"/>
          </a:p>
          <a:p>
            <a:r>
              <a:rPr lang="en-US" altLang="zh-CN" dirty="0"/>
              <a:t> </a:t>
            </a:r>
            <a:r>
              <a:rPr lang="en-US" altLang="zh-CN" dirty="0" smtClean="0"/>
              <a:t>   </a:t>
            </a:r>
            <a:r>
              <a:rPr lang="zh-CN" altLang="en-US" dirty="0" smtClean="0"/>
              <a:t>成本高，代价大。</a:t>
            </a:r>
            <a:endParaRPr lang="en-US" altLang="zh-CN" dirty="0" smtClean="0"/>
          </a:p>
          <a:p>
            <a:endParaRPr lang="en-US" altLang="zh-CN" dirty="0"/>
          </a:p>
          <a:p>
            <a:pPr marL="285750" indent="-285750">
              <a:buFont typeface="Wingdings" pitchFamily="2" charset="2"/>
              <a:buChar char="l"/>
            </a:pPr>
            <a:r>
              <a:rPr lang="zh-CN" altLang="en-US" b="1" dirty="0" smtClean="0">
                <a:solidFill>
                  <a:srgbClr val="FF0000"/>
                </a:solidFill>
              </a:rPr>
              <a:t>仓位调整困难</a:t>
            </a:r>
            <a:r>
              <a:rPr lang="zh-CN" altLang="en-US" dirty="0" smtClean="0"/>
              <a:t>：</a:t>
            </a:r>
            <a:endParaRPr lang="en-US" altLang="zh-CN" dirty="0" smtClean="0"/>
          </a:p>
          <a:p>
            <a:r>
              <a:rPr lang="en-US" altLang="zh-CN" dirty="0"/>
              <a:t> </a:t>
            </a:r>
            <a:r>
              <a:rPr lang="en-US" altLang="zh-CN" dirty="0" smtClean="0"/>
              <a:t>    </a:t>
            </a:r>
            <a:r>
              <a:rPr lang="zh-CN" altLang="en-US" dirty="0" smtClean="0"/>
              <a:t>对冲头寸的调整，依赖银行间现货市场的流动性，有比较大的流动</a:t>
            </a:r>
            <a:endParaRPr lang="en-US" altLang="zh-CN" dirty="0" smtClean="0"/>
          </a:p>
          <a:p>
            <a:r>
              <a:rPr lang="en-US" altLang="zh-CN" dirty="0"/>
              <a:t> </a:t>
            </a:r>
            <a:r>
              <a:rPr lang="en-US" altLang="zh-CN" dirty="0" smtClean="0"/>
              <a:t>    </a:t>
            </a:r>
            <a:r>
              <a:rPr lang="zh-CN" altLang="en-US" dirty="0" smtClean="0"/>
              <a:t>性风险。</a:t>
            </a:r>
            <a:endParaRPr lang="en-US" altLang="zh-CN" dirty="0" smtClean="0"/>
          </a:p>
          <a:p>
            <a:pPr marL="285750" indent="-285750">
              <a:buFont typeface="Wingdings" pitchFamily="2" charset="2"/>
              <a:buChar char="l"/>
            </a:pPr>
            <a:endParaRPr lang="en-US" altLang="zh-CN" dirty="0"/>
          </a:p>
          <a:p>
            <a:pPr marL="285750" indent="-285750">
              <a:buFont typeface="Wingdings" pitchFamily="2" charset="2"/>
              <a:buChar char="l"/>
            </a:pPr>
            <a:endParaRPr lang="zh-CN" altLang="en-US" dirty="0"/>
          </a:p>
        </p:txBody>
      </p:sp>
    </p:spTree>
    <p:extLst>
      <p:ext uri="{BB962C8B-B14F-4D97-AF65-F5344CB8AC3E}">
        <p14:creationId xmlns:p14="http://schemas.microsoft.com/office/powerpoint/2010/main" val="24364880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什么是国债期货？</a:t>
            </a:r>
          </a:p>
        </p:txBody>
      </p:sp>
      <p:sp>
        <p:nvSpPr>
          <p:cNvPr id="3" name="TextBox 2"/>
          <p:cNvSpPr txBox="1"/>
          <p:nvPr/>
        </p:nvSpPr>
        <p:spPr>
          <a:xfrm>
            <a:off x="971600" y="2020198"/>
            <a:ext cx="7128792" cy="2308324"/>
          </a:xfrm>
          <a:prstGeom prst="rect">
            <a:avLst/>
          </a:prstGeom>
          <a:noFill/>
        </p:spPr>
        <p:txBody>
          <a:bodyPr wrap="square" rtlCol="0">
            <a:spAutoFit/>
          </a:bodyPr>
          <a:lstStyle/>
          <a:p>
            <a:pPr marL="285750" indent="-285750">
              <a:buFont typeface="Wingdings" pitchFamily="2" charset="2"/>
              <a:buChar char="l"/>
            </a:pPr>
            <a:r>
              <a:rPr lang="zh-CN" altLang="en-US" dirty="0"/>
              <a:t>国债期货是指通过有组织的交易场所预先确定买卖价格并于未来特定时间内</a:t>
            </a:r>
            <a:r>
              <a:rPr lang="zh-CN" altLang="en-US" dirty="0" smtClean="0"/>
              <a:t>进行现券交割</a:t>
            </a:r>
            <a:r>
              <a:rPr lang="zh-CN" altLang="en-US" dirty="0"/>
              <a:t>的国债派生交易方式。国债期货属于金融期货的一种，是一种高级</a:t>
            </a:r>
            <a:r>
              <a:rPr lang="zh-CN" altLang="en-US" dirty="0" smtClean="0"/>
              <a:t>的金融衍生工具。</a:t>
            </a:r>
            <a:endParaRPr lang="en-US" altLang="zh-CN" dirty="0" smtClean="0"/>
          </a:p>
          <a:p>
            <a:pPr marL="285750" indent="-285750">
              <a:buFont typeface="Wingdings" pitchFamily="2" charset="2"/>
              <a:buChar char="l"/>
            </a:pPr>
            <a:endParaRPr lang="en-US" altLang="zh-CN" b="1" dirty="0"/>
          </a:p>
          <a:p>
            <a:pPr marL="285750" indent="-285750">
              <a:buFont typeface="Wingdings" pitchFamily="2" charset="2"/>
              <a:buChar char="l"/>
            </a:pPr>
            <a:r>
              <a:rPr lang="en-US" altLang="zh-CN" dirty="0">
                <a:solidFill>
                  <a:srgbClr val="000000"/>
                </a:solidFill>
                <a:latin typeface="arial"/>
              </a:rPr>
              <a:t>2012</a:t>
            </a:r>
            <a:r>
              <a:rPr lang="zh-CN" altLang="en-US" dirty="0">
                <a:solidFill>
                  <a:srgbClr val="000000"/>
                </a:solidFill>
                <a:latin typeface="arial"/>
              </a:rPr>
              <a:t>年</a:t>
            </a:r>
            <a:r>
              <a:rPr lang="en-US" altLang="zh-CN" dirty="0">
                <a:solidFill>
                  <a:srgbClr val="000000"/>
                </a:solidFill>
                <a:latin typeface="arial"/>
              </a:rPr>
              <a:t>2</a:t>
            </a:r>
            <a:r>
              <a:rPr lang="zh-CN" altLang="en-US" dirty="0">
                <a:solidFill>
                  <a:srgbClr val="000000"/>
                </a:solidFill>
                <a:latin typeface="arial"/>
              </a:rPr>
              <a:t>月</a:t>
            </a:r>
            <a:r>
              <a:rPr lang="en-US" altLang="zh-CN" dirty="0">
                <a:solidFill>
                  <a:srgbClr val="000000"/>
                </a:solidFill>
                <a:latin typeface="arial"/>
              </a:rPr>
              <a:t>13</a:t>
            </a:r>
            <a:r>
              <a:rPr lang="zh-CN" altLang="en-US" dirty="0">
                <a:solidFill>
                  <a:srgbClr val="000000"/>
                </a:solidFill>
                <a:latin typeface="arial"/>
              </a:rPr>
              <a:t>日，中国国债期货仿真交易重启，根据</a:t>
            </a:r>
            <a:r>
              <a:rPr lang="en-US" altLang="zh-CN" dirty="0">
                <a:solidFill>
                  <a:srgbClr val="000000"/>
                </a:solidFill>
                <a:latin typeface="arial"/>
              </a:rPr>
              <a:t>《</a:t>
            </a:r>
            <a:r>
              <a:rPr lang="zh-CN" altLang="en-US" dirty="0">
                <a:solidFill>
                  <a:srgbClr val="000000"/>
                </a:solidFill>
                <a:latin typeface="arial"/>
              </a:rPr>
              <a:t>中国金融期货交易所</a:t>
            </a:r>
            <a:r>
              <a:rPr lang="en-US" altLang="zh-CN" dirty="0">
                <a:solidFill>
                  <a:srgbClr val="000000"/>
                </a:solidFill>
                <a:latin typeface="arial"/>
              </a:rPr>
              <a:t>5</a:t>
            </a:r>
            <a:r>
              <a:rPr lang="zh-CN" altLang="en-US" dirty="0">
                <a:solidFill>
                  <a:srgbClr val="000000"/>
                </a:solidFill>
                <a:latin typeface="arial"/>
              </a:rPr>
              <a:t>年期国债期货仿真交易合约</a:t>
            </a:r>
            <a:r>
              <a:rPr lang="en-US" altLang="zh-CN" dirty="0">
                <a:solidFill>
                  <a:srgbClr val="000000"/>
                </a:solidFill>
                <a:latin typeface="arial"/>
              </a:rPr>
              <a:t>》</a:t>
            </a:r>
            <a:r>
              <a:rPr lang="zh-CN" altLang="en-US" dirty="0">
                <a:solidFill>
                  <a:srgbClr val="000000"/>
                </a:solidFill>
                <a:latin typeface="arial"/>
              </a:rPr>
              <a:t>规则，</a:t>
            </a:r>
            <a:r>
              <a:rPr lang="en-US" altLang="zh-CN" dirty="0">
                <a:solidFill>
                  <a:srgbClr val="000000"/>
                </a:solidFill>
                <a:latin typeface="arial"/>
              </a:rPr>
              <a:t>5</a:t>
            </a:r>
            <a:r>
              <a:rPr lang="zh-CN" altLang="en-US" dirty="0">
                <a:solidFill>
                  <a:srgbClr val="000000"/>
                </a:solidFill>
                <a:latin typeface="arial"/>
              </a:rPr>
              <a:t>年期国债期货合约代码</a:t>
            </a:r>
            <a:r>
              <a:rPr lang="en-US" altLang="zh-CN" dirty="0">
                <a:solidFill>
                  <a:srgbClr val="000000"/>
                </a:solidFill>
                <a:latin typeface="arial"/>
              </a:rPr>
              <a:t>TF</a:t>
            </a:r>
            <a:r>
              <a:rPr lang="zh-CN" altLang="en-US" dirty="0">
                <a:solidFill>
                  <a:srgbClr val="000000"/>
                </a:solidFill>
                <a:latin typeface="arial"/>
              </a:rPr>
              <a:t>，标的为面额为</a:t>
            </a:r>
            <a:r>
              <a:rPr lang="en-US" altLang="zh-CN" dirty="0">
                <a:solidFill>
                  <a:srgbClr val="000000"/>
                </a:solidFill>
                <a:latin typeface="arial"/>
              </a:rPr>
              <a:t>100</a:t>
            </a:r>
            <a:r>
              <a:rPr lang="zh-CN" altLang="en-US" dirty="0">
                <a:solidFill>
                  <a:srgbClr val="000000"/>
                </a:solidFill>
                <a:latin typeface="arial"/>
              </a:rPr>
              <a:t>万元人民币、票面利率为</a:t>
            </a:r>
            <a:r>
              <a:rPr lang="en-US" altLang="zh-CN" dirty="0">
                <a:solidFill>
                  <a:srgbClr val="000000"/>
                </a:solidFill>
                <a:latin typeface="arial"/>
              </a:rPr>
              <a:t>3%</a:t>
            </a:r>
            <a:r>
              <a:rPr lang="zh-CN" altLang="en-US" dirty="0">
                <a:solidFill>
                  <a:srgbClr val="000000"/>
                </a:solidFill>
                <a:latin typeface="arial"/>
              </a:rPr>
              <a:t>的每年付息一次的</a:t>
            </a:r>
            <a:r>
              <a:rPr lang="en-US" altLang="zh-CN" dirty="0">
                <a:solidFill>
                  <a:srgbClr val="000000"/>
                </a:solidFill>
                <a:latin typeface="arial"/>
              </a:rPr>
              <a:t>5</a:t>
            </a:r>
            <a:r>
              <a:rPr lang="zh-CN" altLang="en-US" dirty="0">
                <a:solidFill>
                  <a:srgbClr val="000000"/>
                </a:solidFill>
                <a:latin typeface="arial"/>
              </a:rPr>
              <a:t>年期名义标准国债。</a:t>
            </a:r>
            <a:endParaRPr lang="en-US" altLang="zh-CN" b="1" dirty="0"/>
          </a:p>
        </p:txBody>
      </p:sp>
    </p:spTree>
    <p:extLst>
      <p:ext uri="{BB962C8B-B14F-4D97-AF65-F5344CB8AC3E}">
        <p14:creationId xmlns:p14="http://schemas.microsoft.com/office/powerpoint/2010/main" val="14288651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国债期货与现货关系</a:t>
            </a:r>
          </a:p>
        </p:txBody>
      </p:sp>
      <p:sp>
        <p:nvSpPr>
          <p:cNvPr id="3" name="TextBox 2"/>
          <p:cNvSpPr txBox="1"/>
          <p:nvPr/>
        </p:nvSpPr>
        <p:spPr>
          <a:xfrm>
            <a:off x="971600" y="2020198"/>
            <a:ext cx="7128792" cy="1754326"/>
          </a:xfrm>
          <a:prstGeom prst="rect">
            <a:avLst/>
          </a:prstGeom>
          <a:noFill/>
        </p:spPr>
        <p:txBody>
          <a:bodyPr wrap="square" rtlCol="0">
            <a:spAutoFit/>
          </a:bodyPr>
          <a:lstStyle/>
          <a:p>
            <a:pPr marL="285750" indent="-285750">
              <a:buFont typeface="Wingdings" pitchFamily="2" charset="2"/>
              <a:buChar char="l"/>
            </a:pPr>
            <a:r>
              <a:rPr lang="zh-CN" altLang="en-US" dirty="0" smtClean="0"/>
              <a:t>现行仿真合约中，国债期货标的券为一篮子可交割债券，剩余到期期限为</a:t>
            </a:r>
            <a:r>
              <a:rPr lang="en-US" altLang="zh-CN" dirty="0" smtClean="0"/>
              <a:t>4~7</a:t>
            </a:r>
            <a:r>
              <a:rPr lang="zh-CN" altLang="en-US" dirty="0" smtClean="0"/>
              <a:t>年。由于到期现货交割形式的存在，国债期货价格与可交割券的现货价格相关性较高。</a:t>
            </a:r>
            <a:r>
              <a:rPr lang="zh-CN" altLang="en-US" dirty="0"/>
              <a:t>下</a:t>
            </a:r>
            <a:r>
              <a:rPr lang="zh-CN" altLang="en-US" dirty="0" smtClean="0"/>
              <a:t>表为今年</a:t>
            </a:r>
            <a:r>
              <a:rPr lang="en-US" altLang="zh-CN" dirty="0" smtClean="0"/>
              <a:t>7</a:t>
            </a:r>
            <a:r>
              <a:rPr lang="zh-CN" altLang="en-US" dirty="0" smtClean="0"/>
              <a:t>月以来至今，在流通的</a:t>
            </a:r>
            <a:r>
              <a:rPr lang="en-US" altLang="zh-CN" dirty="0" smtClean="0"/>
              <a:t>3</a:t>
            </a:r>
            <a:r>
              <a:rPr lang="zh-CN" altLang="en-US" dirty="0" smtClean="0"/>
              <a:t>张国债期货收盘价格与之前案例中国债价格的相关系数矩阵。即使仅仅是仿真盘，可以看到期货价格与现货相关仍然很高。</a:t>
            </a:r>
            <a:endParaRPr lang="en-US" altLang="zh-CN" dirty="0" smtClean="0"/>
          </a:p>
          <a:p>
            <a:endParaRPr lang="en-US" altLang="zh-CN" b="1" dirty="0"/>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505" y="3756228"/>
            <a:ext cx="6624736" cy="1763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109617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国债期货与现货走势</a:t>
            </a:r>
          </a:p>
        </p:txBody>
      </p:sp>
      <p:pic>
        <p:nvPicPr>
          <p:cNvPr id="4813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3608" y="2060848"/>
            <a:ext cx="6192688" cy="39371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407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国债期货与现货回归分析</a:t>
            </a:r>
          </a:p>
        </p:txBody>
      </p:sp>
      <p:pic>
        <p:nvPicPr>
          <p:cNvPr id="4710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9593" y="1844825"/>
            <a:ext cx="6067684" cy="2952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xmlns:a14="http://schemas.microsoft.com/office/drawing/2010/main">
        <mc:Choice Requires="a14">
          <p:sp>
            <p:nvSpPr>
              <p:cNvPr id="2" name="TextBox 1"/>
              <p:cNvSpPr txBox="1"/>
              <p:nvPr/>
            </p:nvSpPr>
            <p:spPr>
              <a:xfrm>
                <a:off x="899594" y="4941169"/>
                <a:ext cx="6696742" cy="1323439"/>
              </a:xfrm>
              <a:prstGeom prst="rect">
                <a:avLst/>
              </a:prstGeom>
              <a:noFill/>
            </p:spPr>
            <p:txBody>
              <a:bodyPr wrap="square" rtlCol="0">
                <a:spAutoFit/>
              </a:bodyPr>
              <a:lstStyle/>
              <a:p>
                <a:pPr marL="285750" indent="-285750">
                  <a:buFont typeface="Wingdings" pitchFamily="2" charset="2"/>
                  <a:buChar char="l"/>
                </a:pPr>
                <a:r>
                  <a:rPr lang="zh-CN" altLang="en-US" sz="1600" dirty="0" smtClean="0"/>
                  <a:t>上图是</a:t>
                </a:r>
                <a:r>
                  <a:rPr lang="en-US" altLang="zh-CN" sz="1600" dirty="0" smtClean="0"/>
                  <a:t>12</a:t>
                </a:r>
                <a:r>
                  <a:rPr lang="zh-CN" altLang="en-US" sz="1600" dirty="0" smtClean="0"/>
                  <a:t>年</a:t>
                </a:r>
                <a:r>
                  <a:rPr lang="en-US" altLang="zh-CN" sz="1600" dirty="0" smtClean="0"/>
                  <a:t>9</a:t>
                </a:r>
                <a:r>
                  <a:rPr lang="zh-CN" altLang="en-US" sz="1600" dirty="0" smtClean="0"/>
                  <a:t>月合约与其最便宜可交割债券（</a:t>
                </a:r>
                <a:r>
                  <a:rPr lang="en-US" altLang="zh-CN" sz="1600" dirty="0" smtClean="0"/>
                  <a:t>CTD</a:t>
                </a:r>
                <a:r>
                  <a:rPr lang="zh-CN" altLang="en-US" sz="1600" dirty="0" smtClean="0"/>
                  <a:t>）的价格回归分析。图中的</a:t>
                </a:r>
                <a:r>
                  <a:rPr lang="en-US" altLang="zh-CN" sz="1600" dirty="0" smtClean="0"/>
                  <a:t>1</a:t>
                </a:r>
                <a:r>
                  <a:rPr lang="zh-CN" altLang="en-US" sz="1600" dirty="0" smtClean="0"/>
                  <a:t>阶回归系数为</a:t>
                </a:r>
                <a:r>
                  <a:rPr lang="en-US" altLang="zh-CN" sz="1600" dirty="0" smtClean="0"/>
                  <a:t>1.0335</a:t>
                </a:r>
                <a:r>
                  <a:rPr lang="zh-CN" altLang="en-US" sz="1600" dirty="0" smtClean="0"/>
                  <a:t>，与该债券的转换因子（</a:t>
                </a:r>
                <a:r>
                  <a:rPr lang="en-US" altLang="zh-CN" sz="1600" dirty="0" smtClean="0"/>
                  <a:t>conversion factor</a:t>
                </a:r>
                <a:r>
                  <a:rPr lang="zh-CN" altLang="en-US" sz="1600" dirty="0" smtClean="0"/>
                  <a:t>）已经非常接近（</a:t>
                </a:r>
                <a:r>
                  <a:rPr lang="en-US" altLang="zh-CN" sz="1600" dirty="0" smtClean="0"/>
                  <a:t>1.0356</a:t>
                </a:r>
                <a:r>
                  <a:rPr lang="zh-CN" altLang="en-US" sz="1600" dirty="0" smtClean="0"/>
                  <a:t>）。但是</a:t>
                </a:r>
                <a14:m>
                  <m:oMath xmlns:m="http://schemas.openxmlformats.org/officeDocument/2006/math">
                    <m:sSup>
                      <m:sSupPr>
                        <m:ctrlPr>
                          <a:rPr lang="en-US" altLang="zh-CN" sz="1600" i="1" smtClean="0">
                            <a:latin typeface="Cambria Math"/>
                          </a:rPr>
                        </m:ctrlPr>
                      </m:sSupPr>
                      <m:e>
                        <m:r>
                          <a:rPr lang="en-US" altLang="zh-CN" sz="1600" b="0" i="1" smtClean="0">
                            <a:latin typeface="Cambria Math"/>
                          </a:rPr>
                          <m:t>𝑅</m:t>
                        </m:r>
                      </m:e>
                      <m:sup>
                        <m:r>
                          <a:rPr lang="en-US" altLang="zh-CN" sz="1600" b="0" i="1" smtClean="0">
                            <a:latin typeface="Cambria Math"/>
                          </a:rPr>
                          <m:t>2</m:t>
                        </m:r>
                      </m:sup>
                    </m:sSup>
                  </m:oMath>
                </a14:m>
                <a:r>
                  <a:rPr lang="zh-CN" altLang="en-US" sz="1600" dirty="0" smtClean="0"/>
                  <a:t>统计量仍然较低，反映了仿真盘与现货走势的异步。我们预期，这种情况在国债期货正式上市以后会得到改善。</a:t>
                </a:r>
                <a:endParaRPr lang="en-US" altLang="zh-CN" sz="1600" dirty="0" smtClean="0"/>
              </a:p>
            </p:txBody>
          </p:sp>
        </mc:Choice>
        <mc:Fallback xmlns="">
          <p:sp>
            <p:nvSpPr>
              <p:cNvPr id="2" name="TextBox 1"/>
              <p:cNvSpPr txBox="1">
                <a:spLocks noRot="1" noChangeAspect="1" noMove="1" noResize="1" noEditPoints="1" noAdjustHandles="1" noChangeArrowheads="1" noChangeShapeType="1" noTextEdit="1"/>
              </p:cNvSpPr>
              <p:nvPr/>
            </p:nvSpPr>
            <p:spPr>
              <a:xfrm>
                <a:off x="899594" y="4941169"/>
                <a:ext cx="6696742" cy="1323439"/>
              </a:xfrm>
              <a:prstGeom prst="rect">
                <a:avLst/>
              </a:prstGeom>
              <a:blipFill rotWithShape="1">
                <a:blip r:embed="rId4"/>
                <a:stretch>
                  <a:fillRect l="-364" t="-1843" r="-638" b="-460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2659563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国债期货与现货走势</a:t>
            </a:r>
          </a:p>
        </p:txBody>
      </p:sp>
      <p:pic>
        <p:nvPicPr>
          <p:cNvPr id="501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2564904"/>
            <a:ext cx="5760641" cy="34312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331639" y="1916832"/>
            <a:ext cx="5976666" cy="369332"/>
          </a:xfrm>
          <a:prstGeom prst="rect">
            <a:avLst/>
          </a:prstGeom>
          <a:noFill/>
        </p:spPr>
        <p:txBody>
          <a:bodyPr wrap="square" rtlCol="0">
            <a:spAutoFit/>
          </a:bodyPr>
          <a:lstStyle/>
          <a:p>
            <a:r>
              <a:rPr lang="zh-CN" altLang="en-US" dirty="0" smtClean="0"/>
              <a:t>由于是仿真盘，国债期货现今的每日波动仍然比较大。</a:t>
            </a:r>
            <a:endParaRPr lang="zh-CN" altLang="en-US" dirty="0"/>
          </a:p>
        </p:txBody>
      </p:sp>
    </p:spTree>
    <p:extLst>
      <p:ext uri="{BB962C8B-B14F-4D97-AF65-F5344CB8AC3E}">
        <p14:creationId xmlns:p14="http://schemas.microsoft.com/office/powerpoint/2010/main" val="275376592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国债期货利率风险管理</a:t>
            </a:r>
          </a:p>
        </p:txBody>
      </p:sp>
      <p:sp>
        <p:nvSpPr>
          <p:cNvPr id="17411" name="内容占位符 2"/>
          <p:cNvSpPr>
            <a:spLocks noGrp="1"/>
          </p:cNvSpPr>
          <p:nvPr>
            <p:ph idx="1"/>
          </p:nvPr>
        </p:nvSpPr>
        <p:spPr/>
        <p:txBody>
          <a:bodyPr/>
          <a:lstStyle/>
          <a:p>
            <a:r>
              <a:rPr lang="zh-CN" altLang="en-US" dirty="0" smtClean="0">
                <a:ea typeface="宋体" charset="-122"/>
              </a:rPr>
              <a:t>国债期货久期对冲优势</a:t>
            </a:r>
          </a:p>
        </p:txBody>
      </p:sp>
      <p:sp>
        <p:nvSpPr>
          <p:cNvPr id="5" name="TextBox 4"/>
          <p:cNvSpPr txBox="1"/>
          <p:nvPr/>
        </p:nvSpPr>
        <p:spPr>
          <a:xfrm>
            <a:off x="899592" y="2009543"/>
            <a:ext cx="7344816" cy="2862322"/>
          </a:xfrm>
          <a:prstGeom prst="rect">
            <a:avLst/>
          </a:prstGeom>
          <a:noFill/>
        </p:spPr>
        <p:txBody>
          <a:bodyPr wrap="square" rtlCol="0">
            <a:spAutoFit/>
          </a:bodyPr>
          <a:lstStyle/>
          <a:p>
            <a:pPr marL="285750" indent="-285750">
              <a:buFont typeface="Wingdings" pitchFamily="2" charset="2"/>
              <a:buChar char="l"/>
            </a:pPr>
            <a:r>
              <a:rPr lang="zh-CN" altLang="en-US" b="1" dirty="0" smtClean="0">
                <a:solidFill>
                  <a:srgbClr val="FF0000"/>
                </a:solidFill>
              </a:rPr>
              <a:t>有效做空</a:t>
            </a:r>
            <a:r>
              <a:rPr lang="zh-CN" altLang="en-US" dirty="0" smtClean="0"/>
              <a:t>：</a:t>
            </a:r>
            <a:endParaRPr lang="en-US" altLang="zh-CN" dirty="0" smtClean="0"/>
          </a:p>
          <a:p>
            <a:r>
              <a:rPr lang="en-US" altLang="zh-CN" dirty="0"/>
              <a:t> </a:t>
            </a:r>
            <a:r>
              <a:rPr lang="en-US" altLang="zh-CN" dirty="0" smtClean="0"/>
              <a:t>    </a:t>
            </a:r>
            <a:r>
              <a:rPr lang="zh-CN" altLang="en-US" dirty="0" smtClean="0"/>
              <a:t>空头寸是期货合约的天然机制，可以根据需要进行任意配置。</a:t>
            </a:r>
            <a:endParaRPr lang="en-US" altLang="zh-CN" dirty="0" smtClean="0"/>
          </a:p>
          <a:p>
            <a:endParaRPr lang="en-US" altLang="zh-CN" dirty="0"/>
          </a:p>
          <a:p>
            <a:pPr marL="285750" indent="-285750">
              <a:buFont typeface="Wingdings" pitchFamily="2" charset="2"/>
              <a:buChar char="l"/>
            </a:pPr>
            <a:r>
              <a:rPr lang="zh-CN" altLang="en-US" b="1" dirty="0" smtClean="0">
                <a:solidFill>
                  <a:srgbClr val="FF0000"/>
                </a:solidFill>
              </a:rPr>
              <a:t>资金占用小</a:t>
            </a:r>
            <a:r>
              <a:rPr lang="zh-CN" altLang="en-US" dirty="0" smtClean="0"/>
              <a:t>：</a:t>
            </a:r>
            <a:endParaRPr lang="en-US" altLang="zh-CN" dirty="0" smtClean="0"/>
          </a:p>
          <a:p>
            <a:r>
              <a:rPr lang="en-US" altLang="zh-CN" dirty="0"/>
              <a:t> </a:t>
            </a:r>
            <a:r>
              <a:rPr lang="en-US" altLang="zh-CN" dirty="0" smtClean="0"/>
              <a:t>    </a:t>
            </a:r>
            <a:r>
              <a:rPr lang="zh-CN" altLang="en-US" dirty="0" smtClean="0"/>
              <a:t>现行仿真合约，交易保证金仅为</a:t>
            </a:r>
            <a:r>
              <a:rPr lang="en-US" altLang="zh-CN" dirty="0" smtClean="0"/>
              <a:t>3%</a:t>
            </a:r>
            <a:r>
              <a:rPr lang="zh-CN" altLang="en-US" dirty="0" smtClean="0"/>
              <a:t>，有效控制资金占用规模。</a:t>
            </a:r>
            <a:endParaRPr lang="en-US" altLang="zh-CN" dirty="0" smtClean="0"/>
          </a:p>
          <a:p>
            <a:endParaRPr lang="en-US" altLang="zh-CN" dirty="0"/>
          </a:p>
          <a:p>
            <a:pPr marL="285750" indent="-285750">
              <a:buFont typeface="Wingdings" pitchFamily="2" charset="2"/>
              <a:buChar char="l"/>
            </a:pPr>
            <a:r>
              <a:rPr lang="zh-CN" altLang="en-US" b="1" dirty="0" smtClean="0">
                <a:solidFill>
                  <a:srgbClr val="FF0000"/>
                </a:solidFill>
              </a:rPr>
              <a:t>流动性好</a:t>
            </a:r>
            <a:r>
              <a:rPr lang="zh-CN" altLang="en-US" dirty="0" smtClean="0"/>
              <a:t>：</a:t>
            </a:r>
            <a:endParaRPr lang="en-US" altLang="zh-CN" dirty="0" smtClean="0"/>
          </a:p>
          <a:p>
            <a:r>
              <a:rPr lang="en-US" altLang="zh-CN" dirty="0"/>
              <a:t> </a:t>
            </a:r>
            <a:r>
              <a:rPr lang="en-US" altLang="zh-CN" dirty="0" smtClean="0"/>
              <a:t>    </a:t>
            </a:r>
            <a:r>
              <a:rPr lang="zh-CN" altLang="en-US" dirty="0" smtClean="0"/>
              <a:t>国债期货合约将在中金所交易。交易所市场买卖双方报价透明，</a:t>
            </a:r>
            <a:endParaRPr lang="en-US" altLang="zh-CN" dirty="0" smtClean="0"/>
          </a:p>
          <a:p>
            <a:r>
              <a:rPr lang="en-US" altLang="zh-CN" dirty="0"/>
              <a:t> </a:t>
            </a:r>
            <a:r>
              <a:rPr lang="en-US" altLang="zh-CN" dirty="0" smtClean="0"/>
              <a:t>    </a:t>
            </a:r>
            <a:r>
              <a:rPr lang="zh-CN" altLang="en-US" dirty="0" smtClean="0"/>
              <a:t>参与者众多，易于成交。</a:t>
            </a:r>
            <a:endParaRPr lang="en-US" altLang="zh-CN" dirty="0"/>
          </a:p>
          <a:p>
            <a:pPr marL="285750" indent="-285750">
              <a:buFont typeface="Wingdings" pitchFamily="2" charset="2"/>
              <a:buChar char="l"/>
            </a:pPr>
            <a:endParaRPr lang="zh-CN" altLang="en-US" dirty="0"/>
          </a:p>
        </p:txBody>
      </p:sp>
    </p:spTree>
    <p:extLst>
      <p:ext uri="{BB962C8B-B14F-4D97-AF65-F5344CB8AC3E}">
        <p14:creationId xmlns:p14="http://schemas.microsoft.com/office/powerpoint/2010/main" val="14960145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国债期货利率风险管理</a:t>
            </a:r>
          </a:p>
        </p:txBody>
      </p:sp>
      <p:sp>
        <p:nvSpPr>
          <p:cNvPr id="17411" name="内容占位符 2"/>
          <p:cNvSpPr>
            <a:spLocks noGrp="1"/>
          </p:cNvSpPr>
          <p:nvPr>
            <p:ph idx="1"/>
          </p:nvPr>
        </p:nvSpPr>
        <p:spPr/>
        <p:txBody>
          <a:bodyPr/>
          <a:lstStyle/>
          <a:p>
            <a:r>
              <a:rPr lang="zh-CN" altLang="en-US" dirty="0" smtClean="0">
                <a:ea typeface="宋体" charset="-122"/>
              </a:rPr>
              <a:t>国债期货久期对冲难点</a:t>
            </a:r>
          </a:p>
        </p:txBody>
      </p:sp>
      <p:sp>
        <p:nvSpPr>
          <p:cNvPr id="5" name="TextBox 4"/>
          <p:cNvSpPr txBox="1"/>
          <p:nvPr/>
        </p:nvSpPr>
        <p:spPr>
          <a:xfrm>
            <a:off x="899592" y="2009543"/>
            <a:ext cx="7344816" cy="4247317"/>
          </a:xfrm>
          <a:prstGeom prst="rect">
            <a:avLst/>
          </a:prstGeom>
          <a:noFill/>
        </p:spPr>
        <p:txBody>
          <a:bodyPr wrap="square" rtlCol="0">
            <a:spAutoFit/>
          </a:bodyPr>
          <a:lstStyle/>
          <a:p>
            <a:pPr marL="285750" indent="-285750">
              <a:buFont typeface="Wingdings" pitchFamily="2" charset="2"/>
              <a:buChar char="l"/>
            </a:pPr>
            <a:r>
              <a:rPr lang="zh-CN" altLang="en-US" dirty="0" smtClean="0"/>
              <a:t>久期计算：</a:t>
            </a:r>
            <a:endParaRPr lang="en-US" altLang="zh-CN" dirty="0" smtClean="0"/>
          </a:p>
          <a:p>
            <a:r>
              <a:rPr lang="en-US" altLang="zh-CN" dirty="0"/>
              <a:t> </a:t>
            </a:r>
            <a:r>
              <a:rPr lang="en-US" altLang="zh-CN" dirty="0" smtClean="0"/>
              <a:t>    </a:t>
            </a:r>
            <a:r>
              <a:rPr lang="zh-CN" altLang="en-US" dirty="0" smtClean="0"/>
              <a:t>国债期货合约的标的券为</a:t>
            </a:r>
            <a:r>
              <a:rPr lang="en-US" altLang="zh-CN" dirty="0" smtClean="0"/>
              <a:t>3%</a:t>
            </a:r>
            <a:r>
              <a:rPr lang="zh-CN" altLang="en-US" dirty="0" smtClean="0"/>
              <a:t>收益的虚拟券，其实际可交割债券的期</a:t>
            </a:r>
            <a:endParaRPr lang="en-US" altLang="zh-CN" dirty="0" smtClean="0"/>
          </a:p>
          <a:p>
            <a:r>
              <a:rPr lang="en-US" altLang="zh-CN" dirty="0"/>
              <a:t> </a:t>
            </a:r>
            <a:r>
              <a:rPr lang="en-US" altLang="zh-CN" dirty="0" smtClean="0"/>
              <a:t>    </a:t>
            </a:r>
            <a:r>
              <a:rPr lang="zh-CN" altLang="en-US" dirty="0" smtClean="0"/>
              <a:t>限涵盖</a:t>
            </a:r>
            <a:r>
              <a:rPr lang="en-US" altLang="zh-CN" dirty="0" smtClean="0"/>
              <a:t>4~7</a:t>
            </a:r>
            <a:r>
              <a:rPr lang="zh-CN" altLang="en-US" dirty="0" smtClean="0"/>
              <a:t>年。计算期货久期时，需要选择篮子中合适的可交割券做</a:t>
            </a:r>
            <a:endParaRPr lang="en-US" altLang="zh-CN" dirty="0" smtClean="0"/>
          </a:p>
          <a:p>
            <a:r>
              <a:rPr lang="en-US" altLang="zh-CN" dirty="0"/>
              <a:t> </a:t>
            </a:r>
            <a:r>
              <a:rPr lang="en-US" altLang="zh-CN" dirty="0" smtClean="0"/>
              <a:t>    </a:t>
            </a:r>
            <a:r>
              <a:rPr lang="zh-CN" altLang="en-US" dirty="0" smtClean="0"/>
              <a:t>为标的。下表给出了</a:t>
            </a:r>
            <a:r>
              <a:rPr lang="en-US" altLang="zh-CN" dirty="0" smtClean="0"/>
              <a:t>12</a:t>
            </a:r>
            <a:r>
              <a:rPr lang="zh-CN" altLang="en-US" dirty="0" smtClean="0"/>
              <a:t>年</a:t>
            </a:r>
            <a:r>
              <a:rPr lang="en-US" altLang="zh-CN" dirty="0" smtClean="0"/>
              <a:t>9</a:t>
            </a:r>
            <a:r>
              <a:rPr lang="zh-CN" altLang="en-US" dirty="0" smtClean="0"/>
              <a:t>月合约可交割券列表。注黄色的是</a:t>
            </a:r>
            <a:r>
              <a:rPr lang="en-US" altLang="zh-CN" dirty="0" smtClean="0"/>
              <a:t>2012</a:t>
            </a:r>
            <a:r>
              <a:rPr lang="zh-CN" altLang="en-US" dirty="0" smtClean="0"/>
              <a:t>年</a:t>
            </a:r>
            <a:endParaRPr lang="en-US" altLang="zh-CN" dirty="0" smtClean="0"/>
          </a:p>
          <a:p>
            <a:r>
              <a:rPr lang="en-US" altLang="zh-CN" dirty="0"/>
              <a:t> </a:t>
            </a:r>
            <a:r>
              <a:rPr lang="en-US" altLang="zh-CN" dirty="0" smtClean="0"/>
              <a:t>    7</a:t>
            </a:r>
            <a:r>
              <a:rPr lang="zh-CN" altLang="en-US" dirty="0" smtClean="0"/>
              <a:t>月</a:t>
            </a:r>
            <a:r>
              <a:rPr lang="en-US" altLang="zh-CN" dirty="0" smtClean="0"/>
              <a:t>5</a:t>
            </a:r>
            <a:r>
              <a:rPr lang="zh-CN" altLang="en-US" dirty="0" smtClean="0"/>
              <a:t>日最近一周交易频繁，价格比较有代表性的。</a:t>
            </a:r>
            <a:endParaRPr lang="en-US" altLang="zh-CN" dirty="0" smtClean="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pPr marL="285750" indent="-285750">
              <a:buFont typeface="Wingdings" pitchFamily="2" charset="2"/>
              <a:buChar char="l"/>
            </a:pPr>
            <a:r>
              <a:rPr lang="zh-CN" altLang="en-US" dirty="0" smtClean="0"/>
              <a:t>合约展期：</a:t>
            </a:r>
            <a:endParaRPr lang="en-US" altLang="zh-CN" dirty="0" smtClean="0"/>
          </a:p>
          <a:p>
            <a:r>
              <a:rPr lang="en-US" altLang="zh-CN" dirty="0"/>
              <a:t> </a:t>
            </a:r>
            <a:r>
              <a:rPr lang="en-US" altLang="zh-CN" dirty="0" smtClean="0"/>
              <a:t>    </a:t>
            </a:r>
            <a:r>
              <a:rPr lang="zh-CN" altLang="en-US" dirty="0" smtClean="0"/>
              <a:t>国债期货合约的期限相对于债券存续期较短。当我们需要做较长时</a:t>
            </a:r>
            <a:endParaRPr lang="en-US" altLang="zh-CN" dirty="0" smtClean="0"/>
          </a:p>
          <a:p>
            <a:r>
              <a:rPr lang="en-US" altLang="zh-CN" dirty="0"/>
              <a:t> </a:t>
            </a:r>
            <a:r>
              <a:rPr lang="en-US" altLang="zh-CN" dirty="0" smtClean="0"/>
              <a:t>    </a:t>
            </a:r>
            <a:r>
              <a:rPr lang="zh-CN" altLang="en-US" dirty="0" smtClean="0"/>
              <a:t>间对冲的时候，需要考虑期货合约到期的问题。这时候我们需要考</a:t>
            </a:r>
            <a:endParaRPr lang="en-US" altLang="zh-CN" dirty="0" smtClean="0"/>
          </a:p>
          <a:p>
            <a:r>
              <a:rPr lang="en-US" altLang="zh-CN" dirty="0"/>
              <a:t> </a:t>
            </a:r>
            <a:r>
              <a:rPr lang="en-US" altLang="zh-CN" dirty="0" smtClean="0"/>
              <a:t>    </a:t>
            </a:r>
            <a:r>
              <a:rPr lang="zh-CN" altLang="en-US" dirty="0" smtClean="0"/>
              <a:t>率使用新合约代替旧合约，向前展期。</a:t>
            </a:r>
            <a:endParaRPr lang="zh-CN" altLang="en-US" dirty="0"/>
          </a:p>
        </p:txBody>
      </p:sp>
      <p:pic>
        <p:nvPicPr>
          <p:cNvPr id="4710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3728" y="3645024"/>
            <a:ext cx="4608512" cy="12958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83181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国债期货久期对冲案例</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smtClean="0">
                <a:ea typeface="宋体" charset="-122"/>
              </a:rPr>
              <a:t>国债期货久期对冲效果</a:t>
            </a:r>
          </a:p>
        </p:txBody>
      </p:sp>
      <p:sp>
        <p:nvSpPr>
          <p:cNvPr id="3" name="TextBox 2"/>
          <p:cNvSpPr txBox="1"/>
          <p:nvPr/>
        </p:nvSpPr>
        <p:spPr>
          <a:xfrm>
            <a:off x="1043608" y="1916832"/>
            <a:ext cx="5976664" cy="646331"/>
          </a:xfrm>
          <a:prstGeom prst="rect">
            <a:avLst/>
          </a:prstGeom>
          <a:noFill/>
        </p:spPr>
        <p:txBody>
          <a:bodyPr wrap="square" rtlCol="0">
            <a:spAutoFit/>
          </a:bodyPr>
          <a:lstStyle/>
          <a:p>
            <a:pPr marL="285750" indent="-285750">
              <a:buFont typeface="Wingdings" pitchFamily="2" charset="2"/>
              <a:buChar char="l"/>
            </a:pPr>
            <a:r>
              <a:rPr lang="zh-CN" altLang="en-US" dirty="0" smtClean="0"/>
              <a:t>同直接使用国债对冲的情形类似，债券组合</a:t>
            </a:r>
            <a:r>
              <a:rPr lang="en-US" altLang="zh-CN" dirty="0" smtClean="0"/>
              <a:t>P/L</a:t>
            </a:r>
            <a:r>
              <a:rPr lang="zh-CN" altLang="en-US" dirty="0" smtClean="0"/>
              <a:t>的</a:t>
            </a:r>
            <a:r>
              <a:rPr lang="en-US" altLang="zh-CN" dirty="0" smtClean="0"/>
              <a:t>RMS</a:t>
            </a:r>
            <a:r>
              <a:rPr lang="zh-CN" altLang="en-US" dirty="0" smtClean="0"/>
              <a:t>相对于未对冲前有显著下降，同时其标准差也有所下降。</a:t>
            </a:r>
            <a:endParaRPr lang="zh-CN" altLang="en-US" dirty="0"/>
          </a:p>
        </p:txBody>
      </p:sp>
      <p:pic>
        <p:nvPicPr>
          <p:cNvPr id="5120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5696" y="3361874"/>
            <a:ext cx="4752528" cy="962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48715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国债期货久期对冲案例</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smtClean="0">
                <a:ea typeface="宋体" charset="-122"/>
              </a:rPr>
              <a:t>国债期货久期对冲效果</a:t>
            </a:r>
          </a:p>
        </p:txBody>
      </p:sp>
      <p:sp>
        <p:nvSpPr>
          <p:cNvPr id="3" name="TextBox 2"/>
          <p:cNvSpPr txBox="1"/>
          <p:nvPr/>
        </p:nvSpPr>
        <p:spPr>
          <a:xfrm>
            <a:off x="971600" y="1916832"/>
            <a:ext cx="5976664" cy="923330"/>
          </a:xfrm>
          <a:prstGeom prst="rect">
            <a:avLst/>
          </a:prstGeom>
          <a:noFill/>
        </p:spPr>
        <p:txBody>
          <a:bodyPr wrap="square" rtlCol="0">
            <a:spAutoFit/>
          </a:bodyPr>
          <a:lstStyle/>
          <a:p>
            <a:pPr marL="285750" indent="-285750">
              <a:buFont typeface="Wingdings" pitchFamily="2" charset="2"/>
              <a:buChar char="l"/>
            </a:pPr>
            <a:r>
              <a:rPr lang="zh-CN" altLang="en-US" dirty="0" smtClean="0"/>
              <a:t>下图展示了，使用不同的空头</a:t>
            </a:r>
            <a:r>
              <a:rPr lang="en-US" altLang="zh-CN" dirty="0" smtClean="0"/>
              <a:t>9</a:t>
            </a:r>
            <a:r>
              <a:rPr lang="zh-CN" altLang="en-US" dirty="0" smtClean="0"/>
              <a:t>月合约，</a:t>
            </a:r>
            <a:r>
              <a:rPr lang="en-US" altLang="zh-CN" dirty="0" smtClean="0"/>
              <a:t>P/L</a:t>
            </a:r>
            <a:r>
              <a:rPr lang="zh-CN" altLang="en-US" dirty="0" smtClean="0"/>
              <a:t>的不同表现。</a:t>
            </a:r>
            <a:endParaRPr lang="en-US" altLang="zh-CN" dirty="0" smtClean="0"/>
          </a:p>
          <a:p>
            <a:r>
              <a:rPr lang="en-US" altLang="zh-CN" dirty="0"/>
              <a:t> </a:t>
            </a:r>
            <a:r>
              <a:rPr lang="en-US" altLang="zh-CN" dirty="0" smtClean="0"/>
              <a:t>    </a:t>
            </a:r>
            <a:r>
              <a:rPr lang="zh-CN" altLang="en-US" dirty="0" smtClean="0"/>
              <a:t>可以看到，上例中采用的对冲头寸对</a:t>
            </a:r>
            <a:r>
              <a:rPr lang="en-US" altLang="zh-CN" dirty="0" smtClean="0"/>
              <a:t>RMS</a:t>
            </a:r>
            <a:r>
              <a:rPr lang="zh-CN" altLang="en-US" dirty="0" smtClean="0"/>
              <a:t>和标准差进</a:t>
            </a:r>
            <a:endParaRPr lang="en-US" altLang="zh-CN" dirty="0" smtClean="0"/>
          </a:p>
          <a:p>
            <a:r>
              <a:rPr lang="en-US" altLang="zh-CN" dirty="0"/>
              <a:t> </a:t>
            </a:r>
            <a:r>
              <a:rPr lang="en-US" altLang="zh-CN" dirty="0" smtClean="0"/>
              <a:t>    </a:t>
            </a:r>
            <a:r>
              <a:rPr lang="zh-CN" altLang="en-US" dirty="0" smtClean="0"/>
              <a:t>行了一定的权衡。</a:t>
            </a:r>
            <a:endParaRPr lang="zh-CN" altLang="en-US" dirty="0"/>
          </a:p>
        </p:txBody>
      </p:sp>
      <p:pic>
        <p:nvPicPr>
          <p:cNvPr id="522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672" y="2912273"/>
            <a:ext cx="5112568" cy="3355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593369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a:t>
            </a:r>
          </a:p>
        </p:txBody>
      </p:sp>
      <mc:AlternateContent xmlns:mc="http://schemas.openxmlformats.org/markup-compatibility/2006" xmlns:a14="http://schemas.microsoft.com/office/drawing/2010/main">
        <mc:Choice Requires="a14">
          <p:sp>
            <p:nvSpPr>
              <p:cNvPr id="2" name="TextBox 1"/>
              <p:cNvSpPr txBox="1"/>
              <p:nvPr/>
            </p:nvSpPr>
            <p:spPr>
              <a:xfrm>
                <a:off x="1043608" y="1916832"/>
                <a:ext cx="7200800" cy="2874569"/>
              </a:xfrm>
              <a:prstGeom prst="rect">
                <a:avLst/>
              </a:prstGeom>
              <a:noFill/>
            </p:spPr>
            <p:txBody>
              <a:bodyPr wrap="square" rtlCol="0">
                <a:spAutoFit/>
              </a:bodyPr>
              <a:lstStyle/>
              <a:p>
                <a:pPr marL="285750" indent="-285750">
                  <a:buFont typeface="Wingdings" pitchFamily="2" charset="2"/>
                  <a:buChar char="l"/>
                </a:pPr>
                <a:r>
                  <a:rPr lang="zh-CN" altLang="en-US" dirty="0" smtClean="0"/>
                  <a:t>久期是债券平均有效期的一个测度，它被定义为到每一债券距离到期的时间的加权平均值，其权重与支付的现值成比例。它是债券现值对于到期收益率敏感度的度量。其关系式可以有如下表示：</a:t>
                </a:r>
                <a:endParaRPr lang="en-US" altLang="zh-CN" dirty="0" smtClean="0"/>
              </a:p>
              <a:p>
                <a:pPr marL="285750" indent="-285750">
                  <a:buFont typeface="Wingdings" pitchFamily="2" charset="2"/>
                  <a:buChar char="l"/>
                </a:pPr>
                <a:endParaRPr lang="en-US" altLang="zh-CN" dirty="0"/>
              </a:p>
              <a:p>
                <a:pPr algn="ctr"/>
                <a:r>
                  <a:rPr lang="en-US" altLang="zh-CN" dirty="0"/>
                  <a:t> </a:t>
                </a:r>
                <a:r>
                  <a:rPr lang="en-US" altLang="zh-CN" dirty="0" smtClean="0"/>
                  <a:t>    </a:t>
                </a:r>
                <a14:m>
                  <m:oMath xmlns:m="http://schemas.openxmlformats.org/officeDocument/2006/math">
                    <m:f>
                      <m:fPr>
                        <m:ctrlPr>
                          <a:rPr lang="en-US" altLang="zh-CN" sz="2000" i="1" smtClean="0">
                            <a:latin typeface="Cambria Math"/>
                          </a:rPr>
                        </m:ctrlPr>
                      </m:fPr>
                      <m:num>
                        <m:r>
                          <a:rPr lang="en-US" altLang="zh-CN" sz="2000" i="1" smtClean="0">
                            <a:latin typeface="Cambria Math"/>
                            <a:ea typeface="Cambria Math"/>
                          </a:rPr>
                          <m:t>∆</m:t>
                        </m:r>
                        <m:r>
                          <a:rPr lang="en-US" altLang="zh-CN" sz="2000" b="0" i="1" smtClean="0">
                            <a:latin typeface="Cambria Math"/>
                            <a:ea typeface="Cambria Math"/>
                          </a:rPr>
                          <m:t>𝑃</m:t>
                        </m:r>
                      </m:num>
                      <m:den>
                        <m:r>
                          <a:rPr lang="en-US" altLang="zh-CN" sz="2000" b="0" i="1" smtClean="0">
                            <a:latin typeface="Cambria Math"/>
                          </a:rPr>
                          <m:t>𝑃</m:t>
                        </m:r>
                      </m:den>
                    </m:f>
                    <m:r>
                      <a:rPr lang="en-US" altLang="zh-CN" sz="2000" b="0" i="1" smtClean="0">
                        <a:latin typeface="Cambria Math"/>
                        <a:ea typeface="Cambria Math"/>
                      </a:rPr>
                      <m:t>≈</m:t>
                    </m:r>
                    <m:r>
                      <a:rPr lang="en-US" altLang="zh-CN" sz="2000" b="0" i="1" smtClean="0">
                        <a:latin typeface="Cambria Math"/>
                      </a:rPr>
                      <m:t>−</m:t>
                    </m:r>
                    <m:r>
                      <a:rPr lang="en-US" altLang="zh-CN" sz="2000" b="0" i="1" smtClean="0">
                        <a:latin typeface="Cambria Math"/>
                      </a:rPr>
                      <m:t>𝐷</m:t>
                    </m:r>
                    <m:r>
                      <a:rPr lang="en-US" altLang="zh-CN" sz="2000" b="0" i="1" smtClean="0">
                        <a:latin typeface="Cambria Math"/>
                        <a:ea typeface="Cambria Math"/>
                      </a:rPr>
                      <m:t>∆</m:t>
                    </m:r>
                    <m:r>
                      <a:rPr lang="en-US" altLang="zh-CN" sz="2000" b="0" i="1" smtClean="0">
                        <a:latin typeface="Cambria Math"/>
                        <a:ea typeface="Cambria Math"/>
                      </a:rPr>
                      <m:t>𝑦</m:t>
                    </m:r>
                    <m:r>
                      <a:rPr lang="en-US" altLang="zh-CN" sz="2000" b="0" i="1" smtClean="0">
                        <a:latin typeface="Cambria Math"/>
                        <a:ea typeface="Cambria Math"/>
                      </a:rPr>
                      <m:t>       ,</m:t>
                    </m:r>
                  </m:oMath>
                </a14:m>
                <a:endParaRPr lang="en-US" altLang="zh-CN" sz="2000" b="0" dirty="0" smtClean="0">
                  <a:ea typeface="Cambria Math"/>
                </a:endParaRPr>
              </a:p>
              <a:p>
                <a:pPr algn="ctr"/>
                <a:endParaRPr lang="en-US" altLang="zh-CN" sz="2000" b="0" dirty="0" smtClean="0">
                  <a:ea typeface="Cambria Math"/>
                </a:endParaRPr>
              </a:p>
              <a:p>
                <a:r>
                  <a:rPr lang="en-US" altLang="zh-CN" sz="2000" dirty="0"/>
                  <a:t> </a:t>
                </a:r>
                <a:r>
                  <a:rPr lang="en-US" altLang="zh-CN" sz="2000" dirty="0" smtClean="0"/>
                  <a:t>   </a:t>
                </a:r>
                <a:r>
                  <a:rPr lang="zh-CN" altLang="en-US" sz="2000" dirty="0" smtClean="0"/>
                  <a:t>其中</a:t>
                </a:r>
                <a14:m>
                  <m:oMath xmlns:m="http://schemas.openxmlformats.org/officeDocument/2006/math">
                    <m:r>
                      <a:rPr lang="en-US" altLang="zh-CN" sz="2000" b="0" i="1" smtClean="0">
                        <a:latin typeface="Cambria Math"/>
                      </a:rPr>
                      <m:t>𝑃</m:t>
                    </m:r>
                  </m:oMath>
                </a14:m>
                <a:r>
                  <a:rPr lang="zh-CN" altLang="en-US" sz="2000" dirty="0" smtClean="0"/>
                  <a:t>为债权的现值，</a:t>
                </a:r>
                <a14:m>
                  <m:oMath xmlns:m="http://schemas.openxmlformats.org/officeDocument/2006/math">
                    <m:r>
                      <m:rPr>
                        <m:sty m:val="p"/>
                      </m:rPr>
                      <a:rPr lang="en-US" altLang="zh-CN" sz="2000" dirty="0">
                        <a:latin typeface="Cambria Math"/>
                      </a:rPr>
                      <m:t>y</m:t>
                    </m:r>
                  </m:oMath>
                </a14:m>
                <a:r>
                  <a:rPr lang="zh-CN" altLang="en-US" sz="2000" dirty="0" smtClean="0"/>
                  <a:t>为其到期收益率，</a:t>
                </a:r>
                <a14:m>
                  <m:oMath xmlns:m="http://schemas.openxmlformats.org/officeDocument/2006/math">
                    <m:r>
                      <a:rPr lang="zh-CN" altLang="en-US" sz="2000" i="1" smtClean="0">
                        <a:latin typeface="Cambria Math"/>
                      </a:rPr>
                      <m:t>∆</m:t>
                    </m:r>
                  </m:oMath>
                </a14:m>
                <a:r>
                  <a:rPr lang="zh-CN" altLang="en-US" sz="2000" dirty="0" smtClean="0"/>
                  <a:t>表示差值。这个</a:t>
                </a:r>
                <a:endParaRPr lang="en-US" altLang="zh-CN" sz="2000" dirty="0" smtClean="0"/>
              </a:p>
              <a:p>
                <a:r>
                  <a:rPr lang="en-US" altLang="zh-CN" sz="2000" dirty="0"/>
                  <a:t> </a:t>
                </a:r>
                <a:r>
                  <a:rPr lang="en-US" altLang="zh-CN" sz="2000" dirty="0" smtClean="0"/>
                  <a:t>   </a:t>
                </a:r>
                <a:r>
                  <a:rPr lang="zh-CN" altLang="en-US" sz="2000" dirty="0" smtClean="0"/>
                  <a:t>公式直观的意义：债券现值的波动率与其到期收益率的变化</a:t>
                </a:r>
                <a:endParaRPr lang="en-US" altLang="zh-CN" sz="2000" dirty="0" smtClean="0"/>
              </a:p>
              <a:p>
                <a:r>
                  <a:rPr lang="en-US" altLang="zh-CN" sz="2000" dirty="0"/>
                  <a:t> </a:t>
                </a:r>
                <a:r>
                  <a:rPr lang="en-US" altLang="zh-CN" sz="2000" dirty="0" smtClean="0"/>
                  <a:t>   </a:t>
                </a:r>
                <a:r>
                  <a:rPr lang="zh-CN" altLang="en-US" sz="2000" dirty="0" smtClean="0"/>
                  <a:t>成正比。  </a:t>
                </a:r>
                <a:endParaRPr lang="en-US" altLang="zh-CN" sz="2000" dirty="0" smtClean="0"/>
              </a:p>
            </p:txBody>
          </p:sp>
        </mc:Choice>
        <mc:Fallback xmlns="">
          <p:sp>
            <p:nvSpPr>
              <p:cNvPr id="2" name="TextBox 1"/>
              <p:cNvSpPr txBox="1">
                <a:spLocks noRot="1" noChangeAspect="1" noMove="1" noResize="1" noEditPoints="1" noAdjustHandles="1" noChangeArrowheads="1" noChangeShapeType="1" noTextEdit="1"/>
              </p:cNvSpPr>
              <p:nvPr/>
            </p:nvSpPr>
            <p:spPr>
              <a:xfrm>
                <a:off x="1043608" y="1916832"/>
                <a:ext cx="7200800" cy="2874569"/>
              </a:xfrm>
              <a:prstGeom prst="rect">
                <a:avLst/>
              </a:prstGeom>
              <a:blipFill rotWithShape="1">
                <a:blip r:embed="rId3"/>
                <a:stretch>
                  <a:fillRect l="-508" t="-1059" b="-2331"/>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国债期货久期对冲案例</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a:ea typeface="宋体" charset="-122"/>
              </a:rPr>
              <a:t>无对冲与有对冲资产组合</a:t>
            </a:r>
            <a:r>
              <a:rPr lang="en-US" altLang="zh-CN" dirty="0">
                <a:ea typeface="宋体" charset="-122"/>
              </a:rPr>
              <a:t>P/L</a:t>
            </a:r>
            <a:r>
              <a:rPr lang="zh-CN" altLang="en-US" dirty="0">
                <a:ea typeface="宋体" charset="-122"/>
              </a:rPr>
              <a:t>走势</a:t>
            </a:r>
          </a:p>
        </p:txBody>
      </p:sp>
      <p:pic>
        <p:nvPicPr>
          <p:cNvPr id="532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15616" y="2204864"/>
            <a:ext cx="6224140" cy="34615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2986367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smtClean="0">
                <a:ea typeface="宋体" charset="-122"/>
              </a:rPr>
              <a:t>对冲</a:t>
            </a:r>
          </a:p>
        </p:txBody>
      </p:sp>
      <p:sp>
        <p:nvSpPr>
          <p:cNvPr id="17411" name="内容占位符 2"/>
          <p:cNvSpPr>
            <a:spLocks noGrp="1"/>
          </p:cNvSpPr>
          <p:nvPr>
            <p:ph idx="1"/>
          </p:nvPr>
        </p:nvSpPr>
        <p:spPr/>
        <p:txBody>
          <a:bodyPr/>
          <a:lstStyle/>
          <a:p>
            <a:r>
              <a:rPr lang="zh-CN" altLang="en-US" dirty="0" smtClean="0">
                <a:ea typeface="宋体" charset="-122"/>
              </a:rPr>
              <a:t>久期对冲的缺陷</a:t>
            </a:r>
            <a:endParaRPr lang="zh-CN" altLang="en-US" dirty="0">
              <a:ea typeface="宋体" charset="-122"/>
            </a:endParaRPr>
          </a:p>
        </p:txBody>
      </p:sp>
      <p:sp>
        <p:nvSpPr>
          <p:cNvPr id="2" name="TextBox 1"/>
          <p:cNvSpPr txBox="1"/>
          <p:nvPr/>
        </p:nvSpPr>
        <p:spPr>
          <a:xfrm>
            <a:off x="971600" y="1988840"/>
            <a:ext cx="6120680" cy="923330"/>
          </a:xfrm>
          <a:prstGeom prst="rect">
            <a:avLst/>
          </a:prstGeom>
          <a:noFill/>
        </p:spPr>
        <p:txBody>
          <a:bodyPr wrap="square" rtlCol="0">
            <a:spAutoFit/>
          </a:bodyPr>
          <a:lstStyle/>
          <a:p>
            <a:pPr marL="285750" indent="-285750">
              <a:buFont typeface="Wingdings" pitchFamily="2" charset="2"/>
              <a:buChar char="l"/>
            </a:pPr>
            <a:r>
              <a:rPr lang="zh-CN" altLang="en-US" dirty="0" smtClean="0"/>
              <a:t>久期对冲有效性基于以下的假设</a:t>
            </a:r>
            <a:r>
              <a:rPr lang="en-US" altLang="zh-CN" dirty="0" smtClean="0"/>
              <a:t>:</a:t>
            </a:r>
            <a:r>
              <a:rPr lang="zh-CN" altLang="en-US" dirty="0" smtClean="0"/>
              <a:t>国债收益率曲线总是整体平行移动。所有期限的收益率没有自己的特性，利率的期限结构是单因子驱动的。</a:t>
            </a:r>
            <a:endParaRPr lang="zh-CN" altLang="en-US" dirty="0"/>
          </a:p>
        </p:txBody>
      </p:sp>
      <p:pic>
        <p:nvPicPr>
          <p:cNvPr id="47108"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14128" y="2996952"/>
            <a:ext cx="5544616" cy="31761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253903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收益率曲线分段管理</a:t>
            </a: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久期对冲的缺陷</a:t>
            </a:r>
            <a:endParaRPr lang="zh-CN" altLang="en-US" dirty="0">
              <a:ea typeface="宋体" charset="-122"/>
            </a:endParaRPr>
          </a:p>
        </p:txBody>
      </p:sp>
      <p:sp>
        <p:nvSpPr>
          <p:cNvPr id="2" name="TextBox 1"/>
          <p:cNvSpPr txBox="1"/>
          <p:nvPr/>
        </p:nvSpPr>
        <p:spPr>
          <a:xfrm>
            <a:off x="971600" y="1988840"/>
            <a:ext cx="6840760" cy="923330"/>
          </a:xfrm>
          <a:prstGeom prst="rect">
            <a:avLst/>
          </a:prstGeom>
          <a:noFill/>
        </p:spPr>
        <p:txBody>
          <a:bodyPr wrap="square" rtlCol="0">
            <a:spAutoFit/>
          </a:bodyPr>
          <a:lstStyle/>
          <a:p>
            <a:pPr marL="285750" indent="-285750">
              <a:buFont typeface="Wingdings" pitchFamily="2" charset="2"/>
              <a:buChar char="l"/>
            </a:pPr>
            <a:r>
              <a:rPr lang="zh-CN" altLang="en-US" dirty="0" smtClean="0"/>
              <a:t>实际中收益率曲线的移动未必是同步平行移动。根据分割市场理论，市场参与者不同等，中长期收益率与短期收益率的变化又较大的区别。</a:t>
            </a:r>
            <a:endParaRPr lang="zh-CN" altLang="en-US" dirty="0"/>
          </a:p>
        </p:txBody>
      </p:sp>
      <p:pic>
        <p:nvPicPr>
          <p:cNvPr id="4813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75656" y="2996952"/>
            <a:ext cx="5688632" cy="3054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529819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关键利率</a:t>
            </a:r>
            <a:r>
              <a:rPr lang="en-US" altLang="zh-CN" dirty="0">
                <a:ea typeface="宋体" charset="-122"/>
              </a:rPr>
              <a:t>DV01</a:t>
            </a:r>
            <a:r>
              <a:rPr lang="zh-CN" altLang="en-US" dirty="0">
                <a:ea typeface="宋体" charset="-122"/>
              </a:rPr>
              <a:t>对冲</a:t>
            </a:r>
            <a:endParaRPr lang="zh-CN" altLang="en-US" dirty="0" smtClean="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关键利率（</a:t>
            </a:r>
            <a:r>
              <a:rPr lang="en-US" altLang="zh-CN" dirty="0" smtClean="0">
                <a:ea typeface="宋体" charset="-122"/>
              </a:rPr>
              <a:t>key rates</a:t>
            </a:r>
            <a:r>
              <a:rPr lang="zh-CN" altLang="en-US" dirty="0" smtClean="0">
                <a:ea typeface="宋体" charset="-122"/>
              </a:rPr>
              <a:t>）</a:t>
            </a:r>
            <a:r>
              <a:rPr lang="en-US" altLang="zh-CN" dirty="0" smtClean="0">
                <a:ea typeface="宋体" charset="-122"/>
              </a:rPr>
              <a:t>DV01</a:t>
            </a:r>
            <a:endParaRPr lang="zh-CN" altLang="en-US" dirty="0">
              <a:ea typeface="宋体" charset="-122"/>
            </a:endParaRPr>
          </a:p>
        </p:txBody>
      </p:sp>
      <p:sp>
        <p:nvSpPr>
          <p:cNvPr id="3" name="TextBox 2"/>
          <p:cNvSpPr txBox="1"/>
          <p:nvPr/>
        </p:nvSpPr>
        <p:spPr>
          <a:xfrm>
            <a:off x="971600" y="2060848"/>
            <a:ext cx="6552728" cy="2308324"/>
          </a:xfrm>
          <a:prstGeom prst="rect">
            <a:avLst/>
          </a:prstGeom>
          <a:noFill/>
        </p:spPr>
        <p:txBody>
          <a:bodyPr wrap="square" rtlCol="0">
            <a:spAutoFit/>
          </a:bodyPr>
          <a:lstStyle/>
          <a:p>
            <a:pPr marL="285750" indent="-285750">
              <a:buFont typeface="Wingdings" pitchFamily="2" charset="2"/>
              <a:buChar char="l"/>
            </a:pPr>
            <a:r>
              <a:rPr lang="zh-CN" altLang="en-US" dirty="0" smtClean="0"/>
              <a:t>关键利率</a:t>
            </a:r>
            <a:r>
              <a:rPr lang="en-US" altLang="zh-CN" dirty="0" smtClean="0"/>
              <a:t>DV01</a:t>
            </a:r>
            <a:r>
              <a:rPr lang="zh-CN" altLang="en-US" dirty="0" smtClean="0"/>
              <a:t>是传统意义下</a:t>
            </a:r>
            <a:r>
              <a:rPr lang="en-US" altLang="zh-CN" dirty="0" smtClean="0"/>
              <a:t>DV01</a:t>
            </a:r>
            <a:r>
              <a:rPr lang="zh-CN" altLang="en-US" dirty="0" smtClean="0"/>
              <a:t>的推广。它们都是衡量在收益率移动</a:t>
            </a:r>
            <a:r>
              <a:rPr lang="en-US" altLang="zh-CN" dirty="0" smtClean="0"/>
              <a:t>1</a:t>
            </a:r>
            <a:r>
              <a:rPr lang="zh-CN" altLang="en-US" dirty="0" smtClean="0"/>
              <a:t>个基点时，</a:t>
            </a:r>
            <a:r>
              <a:rPr lang="zh-CN" altLang="en-US" dirty="0"/>
              <a:t>资产价格</a:t>
            </a:r>
            <a:r>
              <a:rPr lang="zh-CN" altLang="en-US" dirty="0" smtClean="0"/>
              <a:t>现值的波动。传统</a:t>
            </a:r>
            <a:r>
              <a:rPr lang="en-US" altLang="zh-CN" dirty="0" smtClean="0"/>
              <a:t>DV01</a:t>
            </a:r>
            <a:r>
              <a:rPr lang="zh-CN" altLang="en-US" dirty="0" smtClean="0"/>
              <a:t>假设是整个收益率曲线平行移动，而关键利率</a:t>
            </a:r>
            <a:r>
              <a:rPr lang="en-US" altLang="zh-CN" dirty="0" smtClean="0"/>
              <a:t>DV01</a:t>
            </a:r>
            <a:r>
              <a:rPr lang="zh-CN" altLang="en-US" dirty="0" smtClean="0"/>
              <a:t>是基于选取的某个点的收益率移动，其它点收益率维持不变。</a:t>
            </a:r>
            <a:endParaRPr lang="en-US" altLang="zh-CN" dirty="0" smtClean="0"/>
          </a:p>
          <a:p>
            <a:pPr marL="285750" indent="-285750">
              <a:buFont typeface="Wingdings" pitchFamily="2" charset="2"/>
              <a:buChar char="l"/>
            </a:pPr>
            <a:endParaRPr lang="en-US" altLang="zh-CN" dirty="0"/>
          </a:p>
          <a:p>
            <a:pPr marL="285750" indent="-285750">
              <a:buFont typeface="Wingdings" pitchFamily="2" charset="2"/>
              <a:buChar char="l"/>
            </a:pPr>
            <a:r>
              <a:rPr lang="zh-CN" altLang="en-US" dirty="0" smtClean="0"/>
              <a:t>在这里，根据中国国债现存发行制度下，国债发行期限的现状，我们选取到期收益率作为基准点。选取的期限分别为</a:t>
            </a:r>
            <a:r>
              <a:rPr lang="en-US" altLang="zh-CN" dirty="0" smtClean="0"/>
              <a:t>1</a:t>
            </a:r>
            <a:r>
              <a:rPr lang="zh-CN" altLang="en-US" dirty="0" smtClean="0"/>
              <a:t>年，</a:t>
            </a:r>
            <a:r>
              <a:rPr lang="en-US" altLang="zh-CN" dirty="0" smtClean="0"/>
              <a:t>2</a:t>
            </a:r>
            <a:r>
              <a:rPr lang="zh-CN" altLang="en-US" dirty="0" smtClean="0"/>
              <a:t>年，</a:t>
            </a:r>
            <a:r>
              <a:rPr lang="en-US" altLang="zh-CN" dirty="0" smtClean="0"/>
              <a:t>5</a:t>
            </a:r>
            <a:r>
              <a:rPr lang="zh-CN" altLang="en-US" dirty="0" smtClean="0"/>
              <a:t>年，</a:t>
            </a:r>
            <a:r>
              <a:rPr lang="en-US" altLang="zh-CN" dirty="0" smtClean="0"/>
              <a:t>10</a:t>
            </a:r>
            <a:r>
              <a:rPr lang="zh-CN" altLang="en-US" dirty="0" smtClean="0"/>
              <a:t>年，</a:t>
            </a:r>
            <a:r>
              <a:rPr lang="en-US" altLang="zh-CN" dirty="0" smtClean="0"/>
              <a:t>20</a:t>
            </a:r>
            <a:r>
              <a:rPr lang="zh-CN" altLang="en-US" dirty="0" smtClean="0"/>
              <a:t>年，</a:t>
            </a:r>
            <a:r>
              <a:rPr lang="en-US" altLang="zh-CN" dirty="0" smtClean="0"/>
              <a:t>30</a:t>
            </a:r>
            <a:r>
              <a:rPr lang="zh-CN" altLang="en-US" dirty="0" smtClean="0"/>
              <a:t>年。</a:t>
            </a:r>
            <a:endParaRPr lang="zh-CN" altLang="en-US" dirty="0"/>
          </a:p>
        </p:txBody>
      </p:sp>
    </p:spTree>
    <p:extLst>
      <p:ext uri="{BB962C8B-B14F-4D97-AF65-F5344CB8AC3E}">
        <p14:creationId xmlns:p14="http://schemas.microsoft.com/office/powerpoint/2010/main" val="30613311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关键利率</a:t>
            </a:r>
            <a:r>
              <a:rPr lang="en-US" altLang="zh-CN" dirty="0">
                <a:ea typeface="宋体" charset="-122"/>
              </a:rPr>
              <a:t>DV01</a:t>
            </a:r>
            <a:r>
              <a:rPr lang="zh-CN" altLang="en-US" dirty="0">
                <a:ea typeface="宋体" charset="-122"/>
              </a:rPr>
              <a:t>对冲</a:t>
            </a:r>
            <a:endParaRPr lang="zh-CN" altLang="en-US" dirty="0" smtClean="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两种</a:t>
            </a:r>
            <a:r>
              <a:rPr lang="en-US" altLang="zh-CN" dirty="0" smtClean="0">
                <a:ea typeface="宋体" charset="-122"/>
              </a:rPr>
              <a:t>DV01</a:t>
            </a:r>
            <a:r>
              <a:rPr lang="zh-CN" altLang="en-US" dirty="0" smtClean="0">
                <a:ea typeface="宋体" charset="-122"/>
              </a:rPr>
              <a:t>的不同</a:t>
            </a:r>
            <a:endParaRPr lang="zh-CN" altLang="en-US" dirty="0">
              <a:ea typeface="宋体" charset="-122"/>
            </a:endParaRPr>
          </a:p>
        </p:txBody>
      </p:sp>
      <p:sp>
        <p:nvSpPr>
          <p:cNvPr id="3" name="TextBox 2"/>
          <p:cNvSpPr txBox="1"/>
          <p:nvPr/>
        </p:nvSpPr>
        <p:spPr>
          <a:xfrm>
            <a:off x="971600" y="2060848"/>
            <a:ext cx="6552728" cy="2308324"/>
          </a:xfrm>
          <a:prstGeom prst="rect">
            <a:avLst/>
          </a:prstGeom>
          <a:noFill/>
        </p:spPr>
        <p:txBody>
          <a:bodyPr wrap="square" rtlCol="0">
            <a:spAutoFit/>
          </a:bodyPr>
          <a:lstStyle/>
          <a:p>
            <a:pPr marL="285750" indent="-285750">
              <a:buFont typeface="Wingdings" pitchFamily="2" charset="2"/>
              <a:buChar char="l"/>
            </a:pPr>
            <a:r>
              <a:rPr lang="zh-CN" altLang="en-US" dirty="0" smtClean="0"/>
              <a:t>关键利率</a:t>
            </a:r>
            <a:r>
              <a:rPr lang="en-US" altLang="zh-CN" dirty="0" smtClean="0"/>
              <a:t>DV01</a:t>
            </a:r>
            <a:r>
              <a:rPr lang="zh-CN" altLang="en-US" dirty="0" smtClean="0"/>
              <a:t>是传统意义下</a:t>
            </a:r>
            <a:r>
              <a:rPr lang="en-US" altLang="zh-CN" dirty="0" smtClean="0"/>
              <a:t>DV01</a:t>
            </a:r>
            <a:r>
              <a:rPr lang="zh-CN" altLang="en-US" dirty="0" smtClean="0"/>
              <a:t>的推广。它们都是衡量在收益率移动</a:t>
            </a:r>
            <a:r>
              <a:rPr lang="en-US" altLang="zh-CN" dirty="0" smtClean="0"/>
              <a:t>1</a:t>
            </a:r>
            <a:r>
              <a:rPr lang="zh-CN" altLang="en-US" dirty="0" smtClean="0"/>
              <a:t>个基点时，</a:t>
            </a:r>
            <a:r>
              <a:rPr lang="zh-CN" altLang="en-US" dirty="0"/>
              <a:t>资产价格</a:t>
            </a:r>
            <a:r>
              <a:rPr lang="zh-CN" altLang="en-US" dirty="0" smtClean="0"/>
              <a:t>现值的波动。传统</a:t>
            </a:r>
            <a:r>
              <a:rPr lang="en-US" altLang="zh-CN" dirty="0" smtClean="0"/>
              <a:t>DV01</a:t>
            </a:r>
            <a:r>
              <a:rPr lang="zh-CN" altLang="en-US" dirty="0" smtClean="0"/>
              <a:t>假设是整个收益率曲线平行移动，而关键利率</a:t>
            </a:r>
            <a:r>
              <a:rPr lang="en-US" altLang="zh-CN" dirty="0" smtClean="0"/>
              <a:t>DV01</a:t>
            </a:r>
            <a:r>
              <a:rPr lang="zh-CN" altLang="en-US" dirty="0" smtClean="0"/>
              <a:t>是基于选取的某个点的收益率移动，其它点收益率维持不变。</a:t>
            </a:r>
            <a:endParaRPr lang="en-US" altLang="zh-CN" dirty="0" smtClean="0"/>
          </a:p>
          <a:p>
            <a:pPr marL="285750" indent="-285750">
              <a:buFont typeface="Wingdings" pitchFamily="2" charset="2"/>
              <a:buChar char="l"/>
            </a:pPr>
            <a:endParaRPr lang="en-US" altLang="zh-CN" dirty="0"/>
          </a:p>
          <a:p>
            <a:pPr marL="285750" indent="-285750">
              <a:buFont typeface="Wingdings" pitchFamily="2" charset="2"/>
              <a:buChar char="l"/>
            </a:pPr>
            <a:r>
              <a:rPr lang="zh-CN" altLang="en-US" dirty="0" smtClean="0"/>
              <a:t>在这里，根据中国国债现存发行制度下，国债发行期限的现状，我们选取到期收益率作为基准点。选取的期限分别为</a:t>
            </a:r>
            <a:r>
              <a:rPr lang="en-US" altLang="zh-CN" dirty="0" smtClean="0"/>
              <a:t>1</a:t>
            </a:r>
            <a:r>
              <a:rPr lang="zh-CN" altLang="en-US" dirty="0" smtClean="0"/>
              <a:t>年，</a:t>
            </a:r>
            <a:r>
              <a:rPr lang="en-US" altLang="zh-CN" dirty="0" smtClean="0"/>
              <a:t>2</a:t>
            </a:r>
            <a:r>
              <a:rPr lang="zh-CN" altLang="en-US" dirty="0" smtClean="0"/>
              <a:t>年，</a:t>
            </a:r>
            <a:r>
              <a:rPr lang="en-US" altLang="zh-CN" dirty="0" smtClean="0"/>
              <a:t>5</a:t>
            </a:r>
            <a:r>
              <a:rPr lang="zh-CN" altLang="en-US" dirty="0" smtClean="0"/>
              <a:t>年，</a:t>
            </a:r>
            <a:r>
              <a:rPr lang="en-US" altLang="zh-CN" dirty="0" smtClean="0"/>
              <a:t>10</a:t>
            </a:r>
            <a:r>
              <a:rPr lang="zh-CN" altLang="en-US" dirty="0" smtClean="0"/>
              <a:t>年，</a:t>
            </a:r>
            <a:r>
              <a:rPr lang="en-US" altLang="zh-CN" dirty="0" smtClean="0"/>
              <a:t>20</a:t>
            </a:r>
            <a:r>
              <a:rPr lang="zh-CN" altLang="en-US" dirty="0" smtClean="0"/>
              <a:t>年，</a:t>
            </a:r>
            <a:r>
              <a:rPr lang="en-US" altLang="zh-CN" dirty="0" smtClean="0"/>
              <a:t>30</a:t>
            </a:r>
            <a:r>
              <a:rPr lang="zh-CN" altLang="en-US" dirty="0" smtClean="0"/>
              <a:t>年。</a:t>
            </a:r>
            <a:endParaRPr lang="zh-CN" altLang="en-US" dirty="0"/>
          </a:p>
        </p:txBody>
      </p:sp>
    </p:spTree>
    <p:extLst>
      <p:ext uri="{BB962C8B-B14F-4D97-AF65-F5344CB8AC3E}">
        <p14:creationId xmlns:p14="http://schemas.microsoft.com/office/powerpoint/2010/main" val="17758419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关键利率</a:t>
            </a:r>
            <a:r>
              <a:rPr lang="en-US" altLang="zh-CN" dirty="0">
                <a:ea typeface="宋体" charset="-122"/>
              </a:rPr>
              <a:t>DV01</a:t>
            </a:r>
            <a:r>
              <a:rPr lang="zh-CN" altLang="en-US" dirty="0">
                <a:ea typeface="宋体" charset="-122"/>
              </a:rPr>
              <a:t>对冲</a:t>
            </a:r>
            <a:endParaRPr lang="zh-CN" altLang="en-US" dirty="0" smtClean="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收益率曲线移动情景</a:t>
            </a:r>
            <a:endParaRPr lang="zh-CN" altLang="en-US" dirty="0">
              <a:ea typeface="宋体" charset="-122"/>
            </a:endParaRPr>
          </a:p>
        </p:txBody>
      </p:sp>
      <p:sp>
        <p:nvSpPr>
          <p:cNvPr id="3" name="TextBox 2"/>
          <p:cNvSpPr txBox="1"/>
          <p:nvPr/>
        </p:nvSpPr>
        <p:spPr>
          <a:xfrm>
            <a:off x="971600" y="2060848"/>
            <a:ext cx="6336704" cy="938716"/>
          </a:xfrm>
          <a:prstGeom prst="rect">
            <a:avLst/>
          </a:prstGeom>
          <a:noFill/>
        </p:spPr>
        <p:txBody>
          <a:bodyPr wrap="square" rtlCol="0">
            <a:spAutoFit/>
          </a:bodyPr>
          <a:lstStyle/>
          <a:p>
            <a:pPr marL="285750" indent="-285750">
              <a:buFont typeface="Wingdings" pitchFamily="2" charset="2"/>
              <a:buChar char="l"/>
            </a:pPr>
            <a:r>
              <a:rPr lang="zh-CN" altLang="en-US" dirty="0" smtClean="0"/>
              <a:t>在这里我们使用一条假设的平坦的即期收益率曲线做说明，水平在</a:t>
            </a:r>
            <a:r>
              <a:rPr lang="en-US" altLang="zh-CN" dirty="0" smtClean="0"/>
              <a:t>5%</a:t>
            </a:r>
            <a:r>
              <a:rPr lang="zh-CN" altLang="en-US" dirty="0" smtClean="0"/>
              <a:t>。考虑到期收益率移动的幅度为</a:t>
            </a:r>
            <a:r>
              <a:rPr lang="en-US" altLang="zh-CN" dirty="0" smtClean="0"/>
              <a:t>10</a:t>
            </a:r>
            <a:r>
              <a:rPr lang="zh-CN" altLang="en-US" dirty="0" smtClean="0"/>
              <a:t>个基点。图中展示了两种移动方法的不同。</a:t>
            </a:r>
            <a:endParaRPr lang="zh-CN" altLang="en-US" dirty="0"/>
          </a:p>
        </p:txBody>
      </p:sp>
      <p:pic>
        <p:nvPicPr>
          <p:cNvPr id="542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33720" y="2999564"/>
            <a:ext cx="5828488" cy="2967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683789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关键利率</a:t>
            </a:r>
            <a:r>
              <a:rPr lang="en-US" altLang="zh-CN" dirty="0">
                <a:ea typeface="宋体" charset="-122"/>
              </a:rPr>
              <a:t>DV01</a:t>
            </a:r>
            <a:r>
              <a:rPr lang="zh-CN" altLang="en-US" dirty="0">
                <a:ea typeface="宋体" charset="-122"/>
              </a:rPr>
              <a:t>对冲</a:t>
            </a:r>
            <a:endParaRPr lang="zh-CN" altLang="en-US" dirty="0" smtClean="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关键利率</a:t>
            </a:r>
            <a:r>
              <a:rPr lang="en-US" altLang="zh-CN" dirty="0" smtClean="0">
                <a:ea typeface="宋体" charset="-122"/>
              </a:rPr>
              <a:t>DV01</a:t>
            </a:r>
            <a:r>
              <a:rPr lang="zh-CN" altLang="en-US" dirty="0" smtClean="0">
                <a:ea typeface="宋体" charset="-122"/>
              </a:rPr>
              <a:t>计算式</a:t>
            </a:r>
            <a:endParaRPr lang="zh-CN" altLang="en-US" dirty="0">
              <a:ea typeface="宋体" charset="-122"/>
            </a:endParaRPr>
          </a:p>
        </p:txBody>
      </p:sp>
      <mc:AlternateContent xmlns:mc="http://schemas.openxmlformats.org/markup-compatibility/2006" xmlns:a14="http://schemas.microsoft.com/office/drawing/2010/main">
        <mc:Choice Requires="a14">
          <p:sp>
            <p:nvSpPr>
              <p:cNvPr id="2" name="TextBox 1"/>
              <p:cNvSpPr txBox="1"/>
              <p:nvPr/>
            </p:nvSpPr>
            <p:spPr>
              <a:xfrm>
                <a:off x="1043608" y="2204864"/>
                <a:ext cx="6840760" cy="2543132"/>
              </a:xfrm>
              <a:prstGeom prst="rect">
                <a:avLst/>
              </a:prstGeom>
              <a:noFill/>
            </p:spPr>
            <p:txBody>
              <a:bodyPr wrap="square" rtlCol="0">
                <a:spAutoFit/>
              </a:bodyPr>
              <a:lstStyle/>
              <a:p>
                <a:pPr marL="285750" indent="-285750">
                  <a:buFont typeface="Wingdings" pitchFamily="2" charset="2"/>
                  <a:buChar char="l"/>
                </a:pPr>
                <a:r>
                  <a:rPr lang="zh-CN" altLang="en-US" dirty="0" smtClean="0"/>
                  <a:t>设收益率曲线移动幅度为</a:t>
                </a:r>
                <a14:m>
                  <m:oMath xmlns:m="http://schemas.openxmlformats.org/officeDocument/2006/math">
                    <m:sSub>
                      <m:sSubPr>
                        <m:ctrlPr>
                          <a:rPr lang="en-US" altLang="zh-CN" i="1" smtClean="0">
                            <a:latin typeface="Cambria Math"/>
                          </a:rPr>
                        </m:ctrlPr>
                      </m:sSubPr>
                      <m:e>
                        <m:r>
                          <a:rPr lang="en-US" altLang="zh-CN" i="1" smtClean="0">
                            <a:latin typeface="Cambria Math"/>
                            <a:ea typeface="Cambria Math"/>
                          </a:rPr>
                          <m:t>∆</m:t>
                        </m:r>
                      </m:e>
                      <m:sub>
                        <m:r>
                          <a:rPr lang="zh-CN" altLang="en-US" i="1">
                            <a:latin typeface="Cambria Math"/>
                          </a:rPr>
                          <m:t>收益率</m:t>
                        </m:r>
                      </m:sub>
                    </m:sSub>
                    <m:d>
                      <m:dPr>
                        <m:begChr m:val="（"/>
                        <m:endChr m:val="）"/>
                        <m:ctrlPr>
                          <a:rPr lang="zh-CN" altLang="en-US" b="0" i="1" smtClean="0">
                            <a:latin typeface="Cambria Math"/>
                          </a:rPr>
                        </m:ctrlPr>
                      </m:dPr>
                      <m:e>
                        <m:r>
                          <a:rPr lang="zh-CN" altLang="en-US" i="1">
                            <a:latin typeface="Cambria Math"/>
                          </a:rPr>
                          <m:t>单位</m:t>
                        </m:r>
                        <m:r>
                          <a:rPr lang="zh-CN" altLang="en-US" b="0" i="1" smtClean="0">
                            <a:latin typeface="Cambria Math"/>
                          </a:rPr>
                          <m:t>为</m:t>
                        </m:r>
                        <m:r>
                          <a:rPr lang="zh-CN" altLang="en-US" i="1">
                            <a:latin typeface="Cambria Math"/>
                          </a:rPr>
                          <m:t>基点</m:t>
                        </m:r>
                      </m:e>
                    </m:d>
                    <m:r>
                      <a:rPr lang="zh-CN" altLang="en-US" b="0" i="1" smtClean="0">
                        <a:latin typeface="Cambria Math"/>
                      </a:rPr>
                      <m:t>，</m:t>
                    </m:r>
                    <m:sSub>
                      <m:sSubPr>
                        <m:ctrlPr>
                          <a:rPr lang="en-US" altLang="zh-CN" b="0" i="1" smtClean="0">
                            <a:latin typeface="Cambria Math"/>
                          </a:rPr>
                        </m:ctrlPr>
                      </m:sSubPr>
                      <m:e>
                        <m:r>
                          <a:rPr lang="en-US" altLang="zh-CN" b="0" i="1" smtClean="0">
                            <a:latin typeface="Cambria Math"/>
                          </a:rPr>
                          <m:t>𝑃</m:t>
                        </m:r>
                      </m:e>
                      <m:sub>
                        <m:r>
                          <a:rPr lang="zh-CN" altLang="en-US" i="1">
                            <a:latin typeface="Cambria Math"/>
                          </a:rPr>
                          <m:t>移动前</m:t>
                        </m:r>
                      </m:sub>
                    </m:sSub>
                  </m:oMath>
                </a14:m>
                <a:r>
                  <a:rPr lang="zh-CN" altLang="en-US" dirty="0" smtClean="0"/>
                  <a:t>为以基准曲线定价时的债券现值，</a:t>
                </a:r>
                <a14:m>
                  <m:oMath xmlns:m="http://schemas.openxmlformats.org/officeDocument/2006/math">
                    <m:sSub>
                      <m:sSubPr>
                        <m:ctrlPr>
                          <a:rPr lang="en-US" altLang="zh-CN" i="1">
                            <a:latin typeface="Cambria Math"/>
                          </a:rPr>
                        </m:ctrlPr>
                      </m:sSubPr>
                      <m:e>
                        <m:r>
                          <a:rPr lang="en-US" altLang="zh-CN" i="1">
                            <a:latin typeface="Cambria Math"/>
                          </a:rPr>
                          <m:t>𝑃</m:t>
                        </m:r>
                      </m:e>
                      <m:sub>
                        <m:r>
                          <a:rPr lang="zh-CN" altLang="en-US" i="1">
                            <a:latin typeface="Cambria Math"/>
                          </a:rPr>
                          <m:t>移动</m:t>
                        </m:r>
                        <m:r>
                          <a:rPr lang="zh-CN" altLang="en-US" b="0" i="1" smtClean="0">
                            <a:latin typeface="Cambria Math"/>
                          </a:rPr>
                          <m:t>后</m:t>
                        </m:r>
                      </m:sub>
                    </m:sSub>
                  </m:oMath>
                </a14:m>
                <a:r>
                  <a:rPr lang="zh-CN" altLang="en-US" dirty="0"/>
                  <a:t>为</a:t>
                </a:r>
                <a:r>
                  <a:rPr lang="zh-CN" altLang="en-US" dirty="0" smtClean="0"/>
                  <a:t>以移动后曲线</a:t>
                </a:r>
                <a:r>
                  <a:rPr lang="zh-CN" altLang="en-US" dirty="0"/>
                  <a:t>定价时的债券现值</a:t>
                </a:r>
                <a:r>
                  <a:rPr lang="zh-CN" altLang="en-US" dirty="0" smtClean="0"/>
                  <a:t>，则</a:t>
                </a:r>
                <a:r>
                  <a:rPr lang="en-US" altLang="zh-CN" dirty="0" smtClean="0"/>
                  <a:t>DV01</a:t>
                </a:r>
                <a:r>
                  <a:rPr lang="zh-CN" altLang="en-US" dirty="0" smtClean="0"/>
                  <a:t>为：</a:t>
                </a:r>
                <a:endParaRPr lang="en-US" altLang="zh-CN" dirty="0" smtClean="0"/>
              </a:p>
              <a:p>
                <a:endParaRPr lang="en-US" altLang="zh-CN" dirty="0"/>
              </a:p>
              <a:p>
                <a:pPr algn="ctr"/>
                <a14:m>
                  <m:oMath xmlns:m="http://schemas.openxmlformats.org/officeDocument/2006/math">
                    <m:r>
                      <a:rPr lang="zh-CN" altLang="en-US" b="0" i="1" dirty="0" smtClean="0">
                        <a:latin typeface="Cambria Math"/>
                      </a:rPr>
                      <m:t>关键利率</m:t>
                    </m:r>
                    <m:r>
                      <a:rPr lang="en-US" altLang="zh-CN" b="0" i="1" smtClean="0">
                        <a:latin typeface="Cambria Math"/>
                      </a:rPr>
                      <m:t>𝐷𝑉</m:t>
                    </m:r>
                    <m:r>
                      <a:rPr lang="en-US" altLang="zh-CN" b="0" i="1" smtClean="0">
                        <a:latin typeface="Cambria Math"/>
                      </a:rPr>
                      <m:t>01=− </m:t>
                    </m:r>
                    <m:f>
                      <m:fPr>
                        <m:ctrlPr>
                          <a:rPr lang="en-US" altLang="zh-CN" b="0" i="1" smtClean="0">
                            <a:latin typeface="Cambria Math"/>
                          </a:rPr>
                        </m:ctrlPr>
                      </m:fPr>
                      <m:num>
                        <m:sSub>
                          <m:sSubPr>
                            <m:ctrlPr>
                              <a:rPr lang="en-US" altLang="zh-CN" i="1">
                                <a:latin typeface="Cambria Math"/>
                              </a:rPr>
                            </m:ctrlPr>
                          </m:sSubPr>
                          <m:e>
                            <m:r>
                              <a:rPr lang="en-US" altLang="zh-CN" i="1">
                                <a:latin typeface="Cambria Math"/>
                              </a:rPr>
                              <m:t>𝑃</m:t>
                            </m:r>
                          </m:e>
                          <m:sub>
                            <m:r>
                              <a:rPr lang="zh-CN" altLang="en-US" i="1">
                                <a:latin typeface="Cambria Math"/>
                              </a:rPr>
                              <m:t>移动前</m:t>
                            </m:r>
                          </m:sub>
                        </m:sSub>
                        <m:r>
                          <a:rPr lang="en-US" altLang="zh-CN" b="0" i="1" smtClean="0">
                            <a:latin typeface="Cambria Math"/>
                          </a:rPr>
                          <m:t> −</m:t>
                        </m:r>
                        <m:sSub>
                          <m:sSubPr>
                            <m:ctrlPr>
                              <a:rPr lang="en-US" altLang="zh-CN" i="1">
                                <a:latin typeface="Cambria Math"/>
                              </a:rPr>
                            </m:ctrlPr>
                          </m:sSubPr>
                          <m:e>
                            <m:r>
                              <a:rPr lang="en-US" altLang="zh-CN" i="1">
                                <a:latin typeface="Cambria Math"/>
                              </a:rPr>
                              <m:t>𝑃</m:t>
                            </m:r>
                          </m:e>
                          <m:sub>
                            <m:r>
                              <a:rPr lang="zh-CN" altLang="en-US" i="1">
                                <a:latin typeface="Cambria Math"/>
                              </a:rPr>
                              <m:t>移动后</m:t>
                            </m:r>
                          </m:sub>
                        </m:sSub>
                      </m:num>
                      <m:den>
                        <m:sSub>
                          <m:sSubPr>
                            <m:ctrlPr>
                              <a:rPr lang="en-US" altLang="zh-CN" i="1">
                                <a:latin typeface="Cambria Math"/>
                              </a:rPr>
                            </m:ctrlPr>
                          </m:sSubPr>
                          <m:e>
                            <m:r>
                              <a:rPr lang="en-US" altLang="zh-CN" i="1">
                                <a:latin typeface="Cambria Math"/>
                                <a:ea typeface="Cambria Math"/>
                              </a:rPr>
                              <m:t>∆</m:t>
                            </m:r>
                          </m:e>
                          <m:sub>
                            <m:r>
                              <a:rPr lang="zh-CN" altLang="en-US" i="1">
                                <a:latin typeface="Cambria Math"/>
                              </a:rPr>
                              <m:t>收益率</m:t>
                            </m:r>
                          </m:sub>
                        </m:sSub>
                      </m:den>
                    </m:f>
                    <m:r>
                      <a:rPr lang="en-US" altLang="zh-CN" b="0" i="1" smtClean="0">
                        <a:latin typeface="Cambria Math"/>
                      </a:rPr>
                      <m:t>        </m:t>
                    </m:r>
                    <m:r>
                      <a:rPr lang="zh-CN" altLang="en-US" b="0" i="1" smtClean="0">
                        <a:latin typeface="Cambria Math"/>
                      </a:rPr>
                      <m:t>，</m:t>
                    </m:r>
                  </m:oMath>
                </a14:m>
                <a:r>
                  <a:rPr lang="zh-CN" altLang="en-US" dirty="0" smtClean="0"/>
                  <a:t>   </a:t>
                </a:r>
                <a:endParaRPr lang="en-US" altLang="zh-CN" dirty="0"/>
              </a:p>
              <a:p>
                <a:r>
                  <a:rPr lang="en-US" altLang="zh-CN" dirty="0" smtClean="0"/>
                  <a:t>     </a:t>
                </a:r>
              </a:p>
              <a:p>
                <a:r>
                  <a:rPr lang="en-US" altLang="zh-CN" dirty="0"/>
                  <a:t> </a:t>
                </a:r>
                <a:r>
                  <a:rPr lang="en-US" altLang="zh-CN" dirty="0" smtClean="0"/>
                  <a:t>    </a:t>
                </a:r>
                <a:r>
                  <a:rPr lang="zh-CN" altLang="en-US" dirty="0" smtClean="0"/>
                  <a:t>这里我们按照惯例，添加负号保持</a:t>
                </a:r>
                <a:r>
                  <a:rPr lang="en-US" altLang="zh-CN" dirty="0" smtClean="0"/>
                  <a:t>DV01</a:t>
                </a:r>
                <a:r>
                  <a:rPr lang="zh-CN" altLang="en-US" dirty="0" smtClean="0"/>
                  <a:t>为正值。</a:t>
                </a:r>
                <a:endParaRPr lang="zh-CN" altLang="en-US" dirty="0"/>
              </a:p>
            </p:txBody>
          </p:sp>
        </mc:Choice>
        <mc:Fallback xmlns="">
          <p:sp>
            <p:nvSpPr>
              <p:cNvPr id="2" name="TextBox 1"/>
              <p:cNvSpPr txBox="1">
                <a:spLocks noRot="1" noChangeAspect="1" noMove="1" noResize="1" noEditPoints="1" noAdjustHandles="1" noChangeArrowheads="1" noChangeShapeType="1" noTextEdit="1"/>
              </p:cNvSpPr>
              <p:nvPr/>
            </p:nvSpPr>
            <p:spPr>
              <a:xfrm>
                <a:off x="1043608" y="2204864"/>
                <a:ext cx="6840760" cy="2543132"/>
              </a:xfrm>
              <a:prstGeom prst="rect">
                <a:avLst/>
              </a:prstGeom>
              <a:blipFill rotWithShape="1">
                <a:blip r:embed="rId3"/>
                <a:stretch>
                  <a:fillRect l="-535" t="-1679" r="-357" b="-311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1583934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对冲案例</a:t>
            </a: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资产组合及对冲工具</a:t>
            </a:r>
            <a:r>
              <a:rPr lang="en-US" altLang="zh-CN" dirty="0" smtClean="0">
                <a:ea typeface="宋体" charset="-122"/>
              </a:rPr>
              <a:t>DV01</a:t>
            </a:r>
            <a:endParaRPr lang="zh-CN" altLang="en-US" dirty="0">
              <a:ea typeface="宋体" charset="-122"/>
            </a:endParaRPr>
          </a:p>
        </p:txBody>
      </p:sp>
      <p:sp>
        <p:nvSpPr>
          <p:cNvPr id="2" name="TextBox 1"/>
          <p:cNvSpPr txBox="1"/>
          <p:nvPr/>
        </p:nvSpPr>
        <p:spPr>
          <a:xfrm>
            <a:off x="1043608" y="2204866"/>
            <a:ext cx="6696744" cy="1200328"/>
          </a:xfrm>
          <a:prstGeom prst="rect">
            <a:avLst/>
          </a:prstGeom>
          <a:noFill/>
        </p:spPr>
        <p:txBody>
          <a:bodyPr wrap="square" rtlCol="0">
            <a:spAutoFit/>
          </a:bodyPr>
          <a:lstStyle/>
          <a:p>
            <a:pPr marL="285750" indent="-285750">
              <a:buFont typeface="Wingdings" pitchFamily="2" charset="2"/>
              <a:buChar char="l"/>
            </a:pPr>
            <a:r>
              <a:rPr lang="zh-CN" altLang="en-US" dirty="0" smtClean="0"/>
              <a:t>在下面的案例中，我们将</a:t>
            </a:r>
            <a:r>
              <a:rPr lang="en-US" altLang="zh-CN" dirty="0" smtClean="0"/>
              <a:t>11024.IB</a:t>
            </a:r>
            <a:r>
              <a:rPr lang="zh-CN" altLang="en-US" dirty="0" smtClean="0"/>
              <a:t>国债加入资产组合，这个债券的到期时间较长，这里的目的是为了考察利率曲线不同部分的风险。对冲工具使用仍然不变。以下为</a:t>
            </a:r>
            <a:r>
              <a:rPr lang="en-US" altLang="zh-CN" dirty="0" smtClean="0"/>
              <a:t>DV01</a:t>
            </a:r>
            <a:r>
              <a:rPr lang="zh-CN" altLang="en-US" dirty="0" smtClean="0"/>
              <a:t>表，基于的面值为</a:t>
            </a:r>
            <a:r>
              <a:rPr lang="en-US" altLang="zh-CN" dirty="0" smtClean="0"/>
              <a:t>100</a:t>
            </a:r>
            <a:r>
              <a:rPr lang="zh-CN" altLang="en-US" dirty="0" smtClean="0"/>
              <a:t>元。</a:t>
            </a:r>
            <a:endParaRPr lang="zh-CN" altLang="en-US" dirty="0"/>
          </a:p>
        </p:txBody>
      </p:sp>
      <p:pic>
        <p:nvPicPr>
          <p:cNvPr id="5530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0230" y="3430588"/>
            <a:ext cx="5143500" cy="2686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5896884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对冲案例</a:t>
            </a: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对冲头寸</a:t>
            </a:r>
            <a:endParaRPr lang="zh-CN" altLang="en-US" dirty="0">
              <a:ea typeface="宋体" charset="-122"/>
            </a:endParaRPr>
          </a:p>
        </p:txBody>
      </p:sp>
      <p:sp>
        <p:nvSpPr>
          <p:cNvPr id="3" name="TextBox 2"/>
          <p:cNvSpPr txBox="1"/>
          <p:nvPr/>
        </p:nvSpPr>
        <p:spPr>
          <a:xfrm>
            <a:off x="1403648" y="1916832"/>
            <a:ext cx="6048672" cy="1477328"/>
          </a:xfrm>
          <a:prstGeom prst="rect">
            <a:avLst/>
          </a:prstGeom>
          <a:noFill/>
        </p:spPr>
        <p:txBody>
          <a:bodyPr wrap="square" rtlCol="0">
            <a:spAutoFit/>
          </a:bodyPr>
          <a:lstStyle/>
          <a:p>
            <a:pPr marL="285750" indent="-285750">
              <a:buFont typeface="Wingdings" pitchFamily="2" charset="2"/>
              <a:buChar char="l"/>
            </a:pPr>
            <a:r>
              <a:rPr lang="zh-CN" altLang="en-US" dirty="0" smtClean="0"/>
              <a:t>下表中我们给出了两种</a:t>
            </a:r>
            <a:r>
              <a:rPr lang="en-US" altLang="zh-CN" dirty="0" smtClean="0"/>
              <a:t>DV01</a:t>
            </a:r>
            <a:r>
              <a:rPr lang="zh-CN" altLang="en-US" dirty="0" smtClean="0"/>
              <a:t>对冲的头寸。对于传统</a:t>
            </a:r>
            <a:r>
              <a:rPr lang="en-US" altLang="zh-CN" dirty="0" smtClean="0"/>
              <a:t>DV01</a:t>
            </a:r>
            <a:r>
              <a:rPr lang="zh-CN" altLang="en-US" dirty="0" smtClean="0"/>
              <a:t>对冲，我们只使用期货头寸；对于关键利率我们同时加入了债券现货。可以看到，以</a:t>
            </a:r>
            <a:r>
              <a:rPr lang="en-US" altLang="zh-CN" dirty="0" smtClean="0"/>
              <a:t>DV01</a:t>
            </a:r>
            <a:r>
              <a:rPr lang="zh-CN" altLang="en-US" dirty="0" smtClean="0"/>
              <a:t>度量的总体风险出现了下降。同时由于债券是多头寸，这样的对冲是可以实际操作的。</a:t>
            </a:r>
            <a:endParaRPr lang="en-US" altLang="zh-CN" dirty="0" smtClean="0"/>
          </a:p>
        </p:txBody>
      </p:sp>
      <p:pic>
        <p:nvPicPr>
          <p:cNvPr id="57355"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7693" y="3428999"/>
            <a:ext cx="4756555" cy="3076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189094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对冲案例</a:t>
            </a: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对冲效果</a:t>
            </a:r>
            <a:endParaRPr lang="zh-CN" altLang="en-US" dirty="0">
              <a:ea typeface="宋体" charset="-122"/>
            </a:endParaRPr>
          </a:p>
        </p:txBody>
      </p:sp>
      <p:sp>
        <p:nvSpPr>
          <p:cNvPr id="3" name="TextBox 2"/>
          <p:cNvSpPr txBox="1"/>
          <p:nvPr/>
        </p:nvSpPr>
        <p:spPr>
          <a:xfrm>
            <a:off x="1403648" y="1916832"/>
            <a:ext cx="6048672" cy="923330"/>
          </a:xfrm>
          <a:prstGeom prst="rect">
            <a:avLst/>
          </a:prstGeom>
          <a:noFill/>
        </p:spPr>
        <p:txBody>
          <a:bodyPr wrap="square" rtlCol="0">
            <a:spAutoFit/>
          </a:bodyPr>
          <a:lstStyle/>
          <a:p>
            <a:pPr marL="285750" indent="-285750">
              <a:buFont typeface="Wingdings" pitchFamily="2" charset="2"/>
              <a:buChar char="l"/>
            </a:pPr>
            <a:r>
              <a:rPr lang="zh-CN" altLang="en-US" dirty="0" smtClean="0"/>
              <a:t>下表为不同对冲策略的效果比较，两种策与标准差相对于原始资产组合都有显著下降。同时</a:t>
            </a:r>
            <a:r>
              <a:rPr lang="en-US" altLang="zh-CN" dirty="0" smtClean="0"/>
              <a:t>P/L</a:t>
            </a:r>
            <a:r>
              <a:rPr lang="zh-CN" altLang="en-US" dirty="0" smtClean="0"/>
              <a:t>移动方向也对于资产组合更有利。</a:t>
            </a:r>
            <a:endParaRPr lang="en-US" altLang="zh-CN" dirty="0" smtClean="0"/>
          </a:p>
        </p:txBody>
      </p:sp>
      <p:sp>
        <p:nvSpPr>
          <p:cNvPr id="5" name="TextBox 4"/>
          <p:cNvSpPr txBox="1"/>
          <p:nvPr/>
        </p:nvSpPr>
        <p:spPr>
          <a:xfrm>
            <a:off x="1666964" y="5053826"/>
            <a:ext cx="6120680" cy="369332"/>
          </a:xfrm>
          <a:prstGeom prst="rect">
            <a:avLst/>
          </a:prstGeom>
          <a:noFill/>
        </p:spPr>
        <p:txBody>
          <a:bodyPr wrap="square" rtlCol="0">
            <a:spAutoFit/>
          </a:bodyPr>
          <a:lstStyle/>
          <a:p>
            <a:pPr algn="ctr"/>
            <a:r>
              <a:rPr lang="zh-CN" altLang="en-US" b="1" dirty="0" smtClean="0">
                <a:solidFill>
                  <a:srgbClr val="FF0000"/>
                </a:solidFill>
              </a:rPr>
              <a:t>为什么关键利率方法还不如传统的好呢？！</a:t>
            </a:r>
            <a:endParaRPr lang="zh-CN" altLang="en-US" b="1" dirty="0">
              <a:solidFill>
                <a:srgbClr val="FF0000"/>
              </a:solidFill>
            </a:endParaRPr>
          </a:p>
        </p:txBody>
      </p:sp>
      <p:cxnSp>
        <p:nvCxnSpPr>
          <p:cNvPr id="7" name="直接连接符 6"/>
          <p:cNvCxnSpPr/>
          <p:nvPr/>
        </p:nvCxnSpPr>
        <p:spPr bwMode="auto">
          <a:xfrm flipH="1">
            <a:off x="4194648" y="4231696"/>
            <a:ext cx="828092" cy="762496"/>
          </a:xfrm>
          <a:prstGeom prst="line">
            <a:avLst/>
          </a:prstGeom>
          <a:solidFill>
            <a:schemeClr val="accent1"/>
          </a:solidFill>
          <a:ln w="12700" cap="flat" cmpd="sng" algn="ctr">
            <a:solidFill>
              <a:schemeClr val="tx1"/>
            </a:solidFill>
            <a:prstDash val="solid"/>
            <a:round/>
            <a:headEnd type="none" w="med" len="med"/>
            <a:tailEnd type="none" w="med" len="med"/>
          </a:ln>
          <a:effectLst/>
        </p:spPr>
      </p:cxnSp>
      <p:pic>
        <p:nvPicPr>
          <p:cNvPr id="4813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3932" y="3046453"/>
            <a:ext cx="6048674" cy="1064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圆角矩形 5"/>
          <p:cNvSpPr/>
          <p:nvPr/>
        </p:nvSpPr>
        <p:spPr bwMode="auto">
          <a:xfrm>
            <a:off x="5032285" y="3406008"/>
            <a:ext cx="2420035" cy="825688"/>
          </a:xfrm>
          <a:prstGeom prst="roundRect">
            <a:avLst/>
          </a:prstGeom>
          <a:noFill/>
          <a:ln w="25400" cap="flat" cmpd="sng" algn="ctr">
            <a:solidFill>
              <a:srgbClr val="FF0000"/>
            </a:solidFill>
            <a:prstDash val="dashDot"/>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Times New Roman" pitchFamily="18" charset="0"/>
            </a:endParaRPr>
          </a:p>
        </p:txBody>
      </p:sp>
    </p:spTree>
    <p:extLst>
      <p:ext uri="{BB962C8B-B14F-4D97-AF65-F5344CB8AC3E}">
        <p14:creationId xmlns:p14="http://schemas.microsoft.com/office/powerpoint/2010/main" val="26552054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久期效应</a:t>
            </a:r>
          </a:p>
        </p:txBody>
      </p:sp>
      <p:sp>
        <p:nvSpPr>
          <p:cNvPr id="3" name="TextBox 2"/>
          <p:cNvSpPr txBox="1"/>
          <p:nvPr/>
        </p:nvSpPr>
        <p:spPr>
          <a:xfrm>
            <a:off x="1115616" y="1916832"/>
            <a:ext cx="6192688" cy="923330"/>
          </a:xfrm>
          <a:prstGeom prst="rect">
            <a:avLst/>
          </a:prstGeom>
          <a:noFill/>
        </p:spPr>
        <p:txBody>
          <a:bodyPr wrap="square" rtlCol="0">
            <a:spAutoFit/>
          </a:bodyPr>
          <a:lstStyle/>
          <a:p>
            <a:r>
              <a:rPr lang="zh-CN" altLang="en-US" dirty="0" smtClean="0"/>
              <a:t>使用</a:t>
            </a:r>
            <a:r>
              <a:rPr lang="en-US" altLang="zh-CN" dirty="0" smtClean="0"/>
              <a:t>2012</a:t>
            </a:r>
            <a:r>
              <a:rPr lang="zh-CN" altLang="en-US" dirty="0" smtClean="0"/>
              <a:t>年</a:t>
            </a:r>
            <a:r>
              <a:rPr lang="en-US" altLang="zh-CN" dirty="0" smtClean="0"/>
              <a:t>7</a:t>
            </a:r>
            <a:r>
              <a:rPr lang="zh-CN" altLang="en-US" dirty="0" smtClean="0"/>
              <a:t>月</a:t>
            </a:r>
            <a:r>
              <a:rPr lang="en-US" altLang="zh-CN" dirty="0" smtClean="0"/>
              <a:t>5</a:t>
            </a:r>
            <a:r>
              <a:rPr lang="zh-CN" altLang="en-US" dirty="0" smtClean="0"/>
              <a:t>日的市场数据，我们使用两支银行间市场当天有交易，并且市价接近的债券为例。他们两者的主要差别在于久期不同。</a:t>
            </a:r>
            <a:endParaRPr lang="zh-CN" altLang="en-US" dirty="0"/>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3356992"/>
            <a:ext cx="5177287" cy="11006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2374324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对冲案例</a:t>
            </a: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回顾对冲头寸</a:t>
            </a:r>
            <a:endParaRPr lang="zh-CN" altLang="en-US" dirty="0">
              <a:ea typeface="宋体" charset="-122"/>
            </a:endParaRPr>
          </a:p>
        </p:txBody>
      </p:sp>
      <p:pic>
        <p:nvPicPr>
          <p:cNvPr id="593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640" y="1916832"/>
            <a:ext cx="5120607" cy="33123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331640" y="5422747"/>
            <a:ext cx="5328592" cy="646331"/>
          </a:xfrm>
          <a:prstGeom prst="rect">
            <a:avLst/>
          </a:prstGeom>
          <a:noFill/>
        </p:spPr>
        <p:txBody>
          <a:bodyPr wrap="square" rtlCol="0">
            <a:spAutoFit/>
          </a:bodyPr>
          <a:lstStyle/>
          <a:p>
            <a:pPr marL="285750" indent="-285750">
              <a:buFont typeface="Wingdings" pitchFamily="2" charset="2"/>
              <a:buChar char="l"/>
            </a:pPr>
            <a:r>
              <a:rPr lang="zh-CN" altLang="en-US" dirty="0"/>
              <a:t>注意</a:t>
            </a:r>
            <a:r>
              <a:rPr lang="zh-CN" altLang="en-US" dirty="0" smtClean="0"/>
              <a:t>到，关键利率对冲后，在</a:t>
            </a:r>
            <a:r>
              <a:rPr lang="en-US" altLang="zh-CN" dirty="0" smtClean="0"/>
              <a:t>2</a:t>
            </a:r>
            <a:r>
              <a:rPr lang="zh-CN" altLang="en-US" dirty="0" smtClean="0"/>
              <a:t>年期上面的风险暴露增大了，甚至大于原始头寸。</a:t>
            </a:r>
            <a:endParaRPr lang="zh-CN" altLang="en-US" dirty="0"/>
          </a:p>
        </p:txBody>
      </p:sp>
    </p:spTree>
    <p:extLst>
      <p:ext uri="{BB962C8B-B14F-4D97-AF65-F5344CB8AC3E}">
        <p14:creationId xmlns:p14="http://schemas.microsoft.com/office/powerpoint/2010/main" val="181963970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对冲案例</a:t>
            </a: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回顾收益率曲线</a:t>
            </a:r>
            <a:endParaRPr lang="zh-CN" altLang="en-US" dirty="0">
              <a:ea typeface="宋体" charset="-122"/>
            </a:endParaRPr>
          </a:p>
        </p:txBody>
      </p:sp>
      <p:pic>
        <p:nvPicPr>
          <p:cNvPr id="6041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7585" y="1844825"/>
            <a:ext cx="6336704" cy="29626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899592" y="5085184"/>
            <a:ext cx="5904656" cy="830997"/>
          </a:xfrm>
          <a:prstGeom prst="rect">
            <a:avLst/>
          </a:prstGeom>
          <a:noFill/>
        </p:spPr>
        <p:txBody>
          <a:bodyPr wrap="square" rtlCol="0">
            <a:spAutoFit/>
          </a:bodyPr>
          <a:lstStyle/>
          <a:p>
            <a:pPr marL="285750" indent="-285750">
              <a:buFont typeface="Wingdings" pitchFamily="2" charset="2"/>
              <a:buChar char="l"/>
            </a:pPr>
            <a:r>
              <a:rPr lang="en-US" altLang="zh-CN" sz="1600" dirty="0" smtClean="0"/>
              <a:t>7</a:t>
            </a:r>
            <a:r>
              <a:rPr lang="zh-CN" altLang="en-US" sz="1600" dirty="0" smtClean="0"/>
              <a:t>月与</a:t>
            </a:r>
            <a:r>
              <a:rPr lang="en-US" altLang="zh-CN" sz="1600" dirty="0" smtClean="0"/>
              <a:t>8</a:t>
            </a:r>
            <a:r>
              <a:rPr lang="zh-CN" altLang="en-US" sz="1600" dirty="0" smtClean="0"/>
              <a:t>月间，即期收益率曲线发生了转动，最大的跳动发生在</a:t>
            </a:r>
            <a:r>
              <a:rPr lang="en-US" altLang="zh-CN" sz="1600" dirty="0" smtClean="0"/>
              <a:t>1</a:t>
            </a:r>
            <a:r>
              <a:rPr lang="zh-CN" altLang="en-US" sz="1600" dirty="0" smtClean="0"/>
              <a:t>年期与</a:t>
            </a:r>
            <a:r>
              <a:rPr lang="en-US" altLang="zh-CN" sz="1600" dirty="0" smtClean="0"/>
              <a:t>2</a:t>
            </a:r>
            <a:r>
              <a:rPr lang="zh-CN" altLang="en-US" sz="1600" dirty="0" smtClean="0"/>
              <a:t>年期左右。而这个区间恰恰是关键利率对冲组合风险暴露最大的一个区间。</a:t>
            </a:r>
            <a:endParaRPr lang="zh-CN" altLang="en-US" sz="1600" dirty="0"/>
          </a:p>
        </p:txBody>
      </p:sp>
    </p:spTree>
    <p:extLst>
      <p:ext uri="{BB962C8B-B14F-4D97-AF65-F5344CB8AC3E}">
        <p14:creationId xmlns:p14="http://schemas.microsoft.com/office/powerpoint/2010/main" val="156050256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a:t>
            </a:r>
            <a:r>
              <a:rPr lang="zh-CN" altLang="en-US" dirty="0" smtClean="0">
                <a:ea typeface="宋体" charset="-122"/>
              </a:rPr>
              <a:t>冲总结</a:t>
            </a:r>
            <a:endParaRPr lang="zh-CN" altLang="en-US" dirty="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关键利率</a:t>
            </a:r>
            <a:r>
              <a:rPr lang="en-US" altLang="zh-CN" dirty="0" smtClean="0">
                <a:ea typeface="宋体" charset="-122"/>
              </a:rPr>
              <a:t>DV01</a:t>
            </a:r>
            <a:r>
              <a:rPr lang="zh-CN" altLang="en-US" dirty="0" smtClean="0">
                <a:ea typeface="宋体" charset="-122"/>
              </a:rPr>
              <a:t>对冲难点</a:t>
            </a:r>
            <a:endParaRPr lang="zh-CN" altLang="en-US" dirty="0">
              <a:ea typeface="宋体" charset="-122"/>
            </a:endParaRPr>
          </a:p>
        </p:txBody>
      </p:sp>
      <p:sp>
        <p:nvSpPr>
          <p:cNvPr id="2" name="TextBox 1"/>
          <p:cNvSpPr txBox="1"/>
          <p:nvPr/>
        </p:nvSpPr>
        <p:spPr>
          <a:xfrm>
            <a:off x="827584" y="1988840"/>
            <a:ext cx="6552728" cy="3139321"/>
          </a:xfrm>
          <a:prstGeom prst="rect">
            <a:avLst/>
          </a:prstGeom>
          <a:noFill/>
        </p:spPr>
        <p:txBody>
          <a:bodyPr wrap="square" rtlCol="0">
            <a:spAutoFit/>
          </a:bodyPr>
          <a:lstStyle/>
          <a:p>
            <a:pPr marL="285750" indent="-285750">
              <a:buFont typeface="Wingdings" pitchFamily="2" charset="2"/>
              <a:buChar char="l"/>
            </a:pPr>
            <a:r>
              <a:rPr lang="zh-CN" altLang="en-US" b="1" dirty="0" smtClean="0">
                <a:solidFill>
                  <a:srgbClr val="FF0000"/>
                </a:solidFill>
              </a:rPr>
              <a:t>需要对利率走势有一定预计</a:t>
            </a:r>
            <a:endParaRPr lang="en-US" altLang="zh-CN" b="1" dirty="0" smtClean="0">
              <a:solidFill>
                <a:srgbClr val="FF0000"/>
              </a:solidFill>
            </a:endParaRPr>
          </a:p>
          <a:p>
            <a:r>
              <a:rPr lang="en-US" altLang="zh-CN" dirty="0" smtClean="0"/>
              <a:t>     </a:t>
            </a:r>
            <a:r>
              <a:rPr lang="zh-CN" altLang="en-US" dirty="0" smtClean="0"/>
              <a:t>对冲者需要对未来利率最大波动所在区域有一定预期，同时</a:t>
            </a:r>
            <a:endParaRPr lang="en-US" altLang="zh-CN" dirty="0" smtClean="0"/>
          </a:p>
          <a:p>
            <a:r>
              <a:rPr lang="en-US" altLang="zh-CN" dirty="0"/>
              <a:t> </a:t>
            </a:r>
            <a:r>
              <a:rPr lang="en-US" altLang="zh-CN" dirty="0" smtClean="0"/>
              <a:t>    </a:t>
            </a:r>
            <a:r>
              <a:rPr lang="zh-CN" altLang="en-US" dirty="0" smtClean="0"/>
              <a:t>设定明确的对冲目标。这带有一定的主观性。</a:t>
            </a:r>
            <a:endParaRPr lang="en-US" altLang="zh-CN" dirty="0" smtClean="0"/>
          </a:p>
          <a:p>
            <a:endParaRPr lang="en-US" altLang="zh-CN" dirty="0" smtClean="0"/>
          </a:p>
          <a:p>
            <a:pPr marL="285750" indent="-285750">
              <a:buFont typeface="Wingdings" pitchFamily="2" charset="2"/>
              <a:buChar char="l"/>
            </a:pPr>
            <a:r>
              <a:rPr lang="zh-CN" altLang="en-US" b="1" dirty="0" smtClean="0">
                <a:solidFill>
                  <a:srgbClr val="FF0000"/>
                </a:solidFill>
              </a:rPr>
              <a:t>短期利率缺乏有效工具对冲</a:t>
            </a:r>
            <a:endParaRPr lang="en-US" altLang="zh-CN" b="1" dirty="0" smtClean="0">
              <a:solidFill>
                <a:srgbClr val="FF0000"/>
              </a:solidFill>
            </a:endParaRPr>
          </a:p>
          <a:p>
            <a:r>
              <a:rPr lang="en-US" altLang="zh-CN" dirty="0"/>
              <a:t> </a:t>
            </a:r>
            <a:r>
              <a:rPr lang="en-US" altLang="zh-CN" dirty="0" smtClean="0"/>
              <a:t>   </a:t>
            </a:r>
            <a:r>
              <a:rPr lang="zh-CN" altLang="en-US" dirty="0" smtClean="0"/>
              <a:t>根据现有的数据，国债期货合约的风险暴露主要集中在</a:t>
            </a:r>
            <a:r>
              <a:rPr lang="en-US" altLang="zh-CN" dirty="0" smtClean="0"/>
              <a:t>5</a:t>
            </a:r>
            <a:r>
              <a:rPr lang="zh-CN" altLang="en-US" dirty="0" smtClean="0"/>
              <a:t>年以</a:t>
            </a:r>
            <a:endParaRPr lang="en-US" altLang="zh-CN" dirty="0" smtClean="0"/>
          </a:p>
          <a:p>
            <a:r>
              <a:rPr lang="en-US" altLang="zh-CN" dirty="0"/>
              <a:t> </a:t>
            </a:r>
            <a:r>
              <a:rPr lang="en-US" altLang="zh-CN" dirty="0" smtClean="0"/>
              <a:t>   </a:t>
            </a:r>
            <a:r>
              <a:rPr lang="zh-CN" altLang="en-US" dirty="0" smtClean="0"/>
              <a:t>及</a:t>
            </a:r>
            <a:r>
              <a:rPr lang="en-US" altLang="zh-CN" dirty="0" smtClean="0"/>
              <a:t>10</a:t>
            </a:r>
            <a:r>
              <a:rPr lang="zh-CN" altLang="en-US" dirty="0" smtClean="0"/>
              <a:t>年这个关键利率点上。当债券组合中存在大量的较短期  </a:t>
            </a:r>
            <a:endParaRPr lang="en-US" altLang="zh-CN" dirty="0" smtClean="0"/>
          </a:p>
          <a:p>
            <a:r>
              <a:rPr lang="en-US" altLang="zh-CN" dirty="0"/>
              <a:t> </a:t>
            </a:r>
            <a:r>
              <a:rPr lang="en-US" altLang="zh-CN" dirty="0" smtClean="0"/>
              <a:t>   </a:t>
            </a:r>
            <a:r>
              <a:rPr lang="zh-CN" altLang="en-US" dirty="0" smtClean="0"/>
              <a:t>债务（</a:t>
            </a:r>
            <a:r>
              <a:rPr lang="en-US" altLang="zh-CN" dirty="0" smtClean="0"/>
              <a:t>3</a:t>
            </a:r>
            <a:r>
              <a:rPr lang="zh-CN" altLang="en-US" dirty="0" smtClean="0"/>
              <a:t>年以下）时，国债合约无法有效对冲该部分风险。由</a:t>
            </a:r>
            <a:endParaRPr lang="en-US" altLang="zh-CN" dirty="0" smtClean="0"/>
          </a:p>
          <a:p>
            <a:r>
              <a:rPr lang="en-US" altLang="zh-CN" dirty="0"/>
              <a:t> </a:t>
            </a:r>
            <a:r>
              <a:rPr lang="en-US" altLang="zh-CN" dirty="0" smtClean="0"/>
              <a:t>   </a:t>
            </a:r>
            <a:r>
              <a:rPr lang="zh-CN" altLang="en-US" dirty="0" smtClean="0"/>
              <a:t>于国债做空机制的缺失，我们也无法有效利用国债作为补充</a:t>
            </a:r>
            <a:endParaRPr lang="en-US" altLang="zh-CN" dirty="0" smtClean="0"/>
          </a:p>
          <a:p>
            <a:r>
              <a:rPr lang="en-US" altLang="zh-CN" dirty="0"/>
              <a:t> </a:t>
            </a:r>
            <a:r>
              <a:rPr lang="en-US" altLang="zh-CN" dirty="0" smtClean="0"/>
              <a:t>   </a:t>
            </a:r>
            <a:r>
              <a:rPr lang="zh-CN" altLang="en-US" dirty="0" smtClean="0"/>
              <a:t>对冲工具。可能需要引入新的工具来完善，比如互换以及远</a:t>
            </a:r>
            <a:endParaRPr lang="en-US" altLang="zh-CN" dirty="0" smtClean="0"/>
          </a:p>
          <a:p>
            <a:r>
              <a:rPr lang="en-US" altLang="zh-CN" dirty="0"/>
              <a:t> </a:t>
            </a:r>
            <a:r>
              <a:rPr lang="en-US" altLang="zh-CN" dirty="0" smtClean="0"/>
              <a:t>   </a:t>
            </a:r>
            <a:r>
              <a:rPr lang="zh-CN" altLang="en-US" dirty="0" smtClean="0"/>
              <a:t>期。这个将是下一部分要展开的问题。</a:t>
            </a:r>
            <a:endParaRPr lang="zh-CN" altLang="en-US" dirty="0"/>
          </a:p>
        </p:txBody>
      </p:sp>
    </p:spTree>
    <p:extLst>
      <p:ext uri="{BB962C8B-B14F-4D97-AF65-F5344CB8AC3E}">
        <p14:creationId xmlns:p14="http://schemas.microsoft.com/office/powerpoint/2010/main" val="394271829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a:t>
            </a:r>
            <a:r>
              <a:rPr lang="zh-CN" altLang="en-US" dirty="0" smtClean="0">
                <a:ea typeface="宋体" charset="-122"/>
              </a:rPr>
              <a:t>冲总结</a:t>
            </a:r>
            <a:endParaRPr lang="zh-CN" altLang="en-US" dirty="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关键利率</a:t>
            </a:r>
            <a:r>
              <a:rPr lang="en-US" altLang="zh-CN" dirty="0" smtClean="0">
                <a:ea typeface="宋体" charset="-122"/>
              </a:rPr>
              <a:t>DV01</a:t>
            </a:r>
            <a:r>
              <a:rPr lang="zh-CN" altLang="en-US" dirty="0" smtClean="0">
                <a:ea typeface="宋体" charset="-122"/>
              </a:rPr>
              <a:t>对冲优势</a:t>
            </a:r>
            <a:endParaRPr lang="zh-CN" altLang="en-US" dirty="0">
              <a:ea typeface="宋体" charset="-122"/>
            </a:endParaRPr>
          </a:p>
        </p:txBody>
      </p:sp>
      <p:sp>
        <p:nvSpPr>
          <p:cNvPr id="2" name="TextBox 1"/>
          <p:cNvSpPr txBox="1"/>
          <p:nvPr/>
        </p:nvSpPr>
        <p:spPr>
          <a:xfrm>
            <a:off x="827584" y="1988840"/>
            <a:ext cx="6552728" cy="4247317"/>
          </a:xfrm>
          <a:prstGeom prst="rect">
            <a:avLst/>
          </a:prstGeom>
          <a:noFill/>
        </p:spPr>
        <p:txBody>
          <a:bodyPr wrap="square" rtlCol="0">
            <a:spAutoFit/>
          </a:bodyPr>
          <a:lstStyle/>
          <a:p>
            <a:pPr marL="285750" indent="-285750">
              <a:buFont typeface="Wingdings" pitchFamily="2" charset="2"/>
              <a:buChar char="l"/>
            </a:pPr>
            <a:r>
              <a:rPr lang="zh-CN" altLang="en-US" b="1" dirty="0" smtClean="0">
                <a:solidFill>
                  <a:srgbClr val="FF0000"/>
                </a:solidFill>
              </a:rPr>
              <a:t>利率曲线风险分段管理</a:t>
            </a:r>
            <a:endParaRPr lang="en-US" altLang="zh-CN" b="1" dirty="0" smtClean="0">
              <a:solidFill>
                <a:srgbClr val="FF0000"/>
              </a:solidFill>
            </a:endParaRPr>
          </a:p>
          <a:p>
            <a:r>
              <a:rPr lang="en-US" altLang="zh-CN" dirty="0" smtClean="0"/>
              <a:t>     </a:t>
            </a:r>
            <a:r>
              <a:rPr lang="zh-CN" altLang="en-US" dirty="0" smtClean="0"/>
              <a:t>利率曲线的分段管理可以融入债券资产持有人对于利率走势</a:t>
            </a:r>
            <a:endParaRPr lang="en-US" altLang="zh-CN" dirty="0" smtClean="0"/>
          </a:p>
          <a:p>
            <a:r>
              <a:rPr lang="en-US" altLang="zh-CN" dirty="0" smtClean="0"/>
              <a:t>     </a:t>
            </a:r>
            <a:r>
              <a:rPr lang="zh-CN" altLang="en-US" dirty="0" smtClean="0"/>
              <a:t>的个人观点。当债券持有人预期未来</a:t>
            </a:r>
            <a:r>
              <a:rPr lang="en-US" altLang="zh-CN" dirty="0" smtClean="0"/>
              <a:t>3</a:t>
            </a:r>
            <a:r>
              <a:rPr lang="zh-CN" altLang="en-US" dirty="0" smtClean="0"/>
              <a:t>个月，收益率曲线近</a:t>
            </a:r>
            <a:endParaRPr lang="en-US" altLang="zh-CN" dirty="0" smtClean="0"/>
          </a:p>
          <a:p>
            <a:r>
              <a:rPr lang="en-US" altLang="zh-CN" dirty="0"/>
              <a:t> </a:t>
            </a:r>
            <a:r>
              <a:rPr lang="en-US" altLang="zh-CN" dirty="0" smtClean="0"/>
              <a:t>    </a:t>
            </a:r>
            <a:r>
              <a:rPr lang="zh-CN" altLang="en-US" dirty="0" smtClean="0"/>
              <a:t>端会发生剧烈波动，但是中长端将保持稳定。这个时候他可</a:t>
            </a:r>
            <a:endParaRPr lang="en-US" altLang="zh-CN" dirty="0" smtClean="0"/>
          </a:p>
          <a:p>
            <a:r>
              <a:rPr lang="en-US" altLang="zh-CN" dirty="0"/>
              <a:t> </a:t>
            </a:r>
            <a:r>
              <a:rPr lang="en-US" altLang="zh-CN" dirty="0" smtClean="0"/>
              <a:t>    </a:t>
            </a:r>
            <a:r>
              <a:rPr lang="zh-CN" altLang="en-US" dirty="0" smtClean="0"/>
              <a:t>以考虑完美对冲近端，同时在中长端保留风险暴露。如果这</a:t>
            </a:r>
            <a:endParaRPr lang="en-US" altLang="zh-CN" dirty="0" smtClean="0"/>
          </a:p>
          <a:p>
            <a:r>
              <a:rPr lang="en-US" altLang="zh-CN" dirty="0"/>
              <a:t> </a:t>
            </a:r>
            <a:r>
              <a:rPr lang="en-US" altLang="zh-CN" dirty="0" smtClean="0"/>
              <a:t>    </a:t>
            </a:r>
            <a:r>
              <a:rPr lang="zh-CN" altLang="en-US" dirty="0" smtClean="0"/>
              <a:t>位持有人的看法正确的话，那么这样的对冲要比传统的久期</a:t>
            </a:r>
            <a:endParaRPr lang="en-US" altLang="zh-CN" dirty="0" smtClean="0"/>
          </a:p>
          <a:p>
            <a:r>
              <a:rPr lang="en-US" altLang="zh-CN" dirty="0"/>
              <a:t> </a:t>
            </a:r>
            <a:r>
              <a:rPr lang="en-US" altLang="zh-CN" dirty="0" smtClean="0"/>
              <a:t>    </a:t>
            </a:r>
            <a:r>
              <a:rPr lang="zh-CN" altLang="en-US" dirty="0" smtClean="0"/>
              <a:t>匹配或者</a:t>
            </a:r>
            <a:r>
              <a:rPr lang="en-US" altLang="zh-CN" dirty="0" smtClean="0"/>
              <a:t>DV01</a:t>
            </a:r>
            <a:r>
              <a:rPr lang="zh-CN" altLang="en-US" dirty="0" smtClean="0"/>
              <a:t>更有效，更节约。</a:t>
            </a:r>
            <a:endParaRPr lang="en-US" altLang="zh-CN" dirty="0" smtClean="0"/>
          </a:p>
          <a:p>
            <a:endParaRPr lang="en-US" altLang="zh-CN" dirty="0"/>
          </a:p>
          <a:p>
            <a:pPr marL="285750" indent="-285750">
              <a:buFont typeface="Wingdings" pitchFamily="2" charset="2"/>
              <a:buChar char="l"/>
            </a:pPr>
            <a:r>
              <a:rPr lang="zh-CN" altLang="en-US" b="1" dirty="0" smtClean="0">
                <a:solidFill>
                  <a:srgbClr val="FF0000"/>
                </a:solidFill>
              </a:rPr>
              <a:t>利率曲线投机策略</a:t>
            </a:r>
            <a:endParaRPr lang="en-US" altLang="zh-CN" b="1" dirty="0" smtClean="0">
              <a:solidFill>
                <a:srgbClr val="FF0000"/>
              </a:solidFill>
            </a:endParaRPr>
          </a:p>
          <a:p>
            <a:r>
              <a:rPr lang="en-US" altLang="zh-CN" b="1" dirty="0" smtClean="0">
                <a:solidFill>
                  <a:srgbClr val="FF0000"/>
                </a:solidFill>
              </a:rPr>
              <a:t>     </a:t>
            </a:r>
            <a:r>
              <a:rPr lang="zh-CN" altLang="en-US" dirty="0" smtClean="0"/>
              <a:t>当债券持有人预计未来一段时间内，利率曲线会变得比现在</a:t>
            </a:r>
            <a:endParaRPr lang="en-US" altLang="zh-CN" dirty="0" smtClean="0"/>
          </a:p>
          <a:p>
            <a:r>
              <a:rPr lang="en-US" altLang="zh-CN" dirty="0"/>
              <a:t> </a:t>
            </a:r>
            <a:r>
              <a:rPr lang="en-US" altLang="zh-CN" dirty="0" smtClean="0"/>
              <a:t>    </a:t>
            </a:r>
            <a:r>
              <a:rPr lang="zh-CN" altLang="en-US" dirty="0" smtClean="0"/>
              <a:t>更陡峭的时候，他可以考虑完美对冲长期利率风险，同时保</a:t>
            </a:r>
            <a:endParaRPr lang="en-US" altLang="zh-CN" dirty="0" smtClean="0"/>
          </a:p>
          <a:p>
            <a:r>
              <a:rPr lang="en-US" altLang="zh-CN" dirty="0"/>
              <a:t> </a:t>
            </a:r>
            <a:r>
              <a:rPr lang="en-US" altLang="zh-CN" dirty="0" smtClean="0"/>
              <a:t>    </a:t>
            </a:r>
            <a:r>
              <a:rPr lang="zh-CN" altLang="en-US" dirty="0" smtClean="0"/>
              <a:t>留短期风险暴露。当它的预期实现时，长期利率的上升带来</a:t>
            </a:r>
            <a:endParaRPr lang="en-US" altLang="zh-CN" dirty="0" smtClean="0"/>
          </a:p>
          <a:p>
            <a:r>
              <a:rPr lang="en-US" altLang="zh-CN" dirty="0"/>
              <a:t> </a:t>
            </a:r>
            <a:r>
              <a:rPr lang="en-US" altLang="zh-CN" dirty="0" smtClean="0"/>
              <a:t>    </a:t>
            </a:r>
            <a:r>
              <a:rPr lang="zh-CN" altLang="en-US" dirty="0" smtClean="0"/>
              <a:t>的债券现值下降为对冲头寸所抵消；而短期利率下降带来的</a:t>
            </a:r>
            <a:endParaRPr lang="en-US" altLang="zh-CN" dirty="0" smtClean="0"/>
          </a:p>
          <a:p>
            <a:r>
              <a:rPr lang="en-US" altLang="zh-CN" dirty="0"/>
              <a:t> </a:t>
            </a:r>
            <a:r>
              <a:rPr lang="en-US" altLang="zh-CN" dirty="0" smtClean="0"/>
              <a:t>    </a:t>
            </a:r>
            <a:r>
              <a:rPr lang="zh-CN" altLang="en-US" dirty="0" smtClean="0"/>
              <a:t>现值增加仍然可以享受到。当受某些限制，无法卖出长期债</a:t>
            </a:r>
            <a:endParaRPr lang="en-US" altLang="zh-CN" dirty="0" smtClean="0"/>
          </a:p>
          <a:p>
            <a:r>
              <a:rPr lang="en-US" altLang="zh-CN" dirty="0"/>
              <a:t> </a:t>
            </a:r>
            <a:r>
              <a:rPr lang="en-US" altLang="zh-CN" dirty="0" smtClean="0"/>
              <a:t>    </a:t>
            </a:r>
            <a:r>
              <a:rPr lang="zh-CN" altLang="en-US" dirty="0" smtClean="0"/>
              <a:t>或者难于脱手时，这样的策略格外有效。</a:t>
            </a:r>
            <a:endParaRPr lang="en-US" altLang="zh-CN" b="1" dirty="0" smtClean="0">
              <a:solidFill>
                <a:srgbClr val="FF0000"/>
              </a:solidFill>
            </a:endParaRPr>
          </a:p>
        </p:txBody>
      </p:sp>
    </p:spTree>
    <p:extLst>
      <p:ext uri="{BB962C8B-B14F-4D97-AF65-F5344CB8AC3E}">
        <p14:creationId xmlns:p14="http://schemas.microsoft.com/office/powerpoint/2010/main" val="231638372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互换与国债期货的结合应用</a:t>
            </a:r>
            <a:endParaRPr lang="zh-CN" altLang="en-US" dirty="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互换工具对冲收益率曲线近端</a:t>
            </a:r>
            <a:endParaRPr lang="zh-CN" altLang="en-US" dirty="0">
              <a:ea typeface="宋体" charset="-122"/>
            </a:endParaRPr>
          </a:p>
        </p:txBody>
      </p:sp>
      <p:sp>
        <p:nvSpPr>
          <p:cNvPr id="2" name="TextBox 1"/>
          <p:cNvSpPr txBox="1"/>
          <p:nvPr/>
        </p:nvSpPr>
        <p:spPr>
          <a:xfrm>
            <a:off x="1043608" y="2204866"/>
            <a:ext cx="6696744" cy="646331"/>
          </a:xfrm>
          <a:prstGeom prst="rect">
            <a:avLst/>
          </a:prstGeom>
          <a:noFill/>
        </p:spPr>
        <p:txBody>
          <a:bodyPr wrap="square" rtlCol="0">
            <a:spAutoFit/>
          </a:bodyPr>
          <a:lstStyle/>
          <a:p>
            <a:pPr marL="285750" indent="-285750">
              <a:buFont typeface="Wingdings" pitchFamily="2" charset="2"/>
              <a:buChar char="l"/>
            </a:pPr>
            <a:r>
              <a:rPr lang="zh-CN" altLang="en-US" dirty="0" smtClean="0"/>
              <a:t>在下面的案例中，我们将</a:t>
            </a:r>
            <a:r>
              <a:rPr lang="en-US" altLang="zh-CN" dirty="0" smtClean="0"/>
              <a:t>3</a:t>
            </a:r>
            <a:r>
              <a:rPr lang="zh-CN" altLang="en-US" dirty="0" smtClean="0"/>
              <a:t>年期互换加入备选对冲工具中。以下为</a:t>
            </a:r>
            <a:r>
              <a:rPr lang="en-US" altLang="zh-CN" dirty="0" smtClean="0"/>
              <a:t>DV01</a:t>
            </a:r>
            <a:r>
              <a:rPr lang="zh-CN" altLang="en-US" dirty="0" smtClean="0"/>
              <a:t>表，基于的面值仍为</a:t>
            </a:r>
            <a:r>
              <a:rPr lang="en-US" altLang="zh-CN" dirty="0" smtClean="0"/>
              <a:t>100</a:t>
            </a:r>
            <a:r>
              <a:rPr lang="zh-CN" altLang="en-US" dirty="0" smtClean="0"/>
              <a:t>元。</a:t>
            </a:r>
            <a:endParaRPr lang="zh-CN" altLang="en-US" dirty="0"/>
          </a:p>
        </p:txBody>
      </p:sp>
      <p:pic>
        <p:nvPicPr>
          <p:cNvPr id="4915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3608" y="3068961"/>
            <a:ext cx="7266391" cy="2808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1324334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互换与国债期货的结合应用</a:t>
            </a: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对冲头寸</a:t>
            </a:r>
            <a:endParaRPr lang="zh-CN" altLang="en-US" dirty="0">
              <a:ea typeface="宋体" charset="-122"/>
            </a:endParaRPr>
          </a:p>
        </p:txBody>
      </p:sp>
      <p:sp>
        <p:nvSpPr>
          <p:cNvPr id="3" name="TextBox 2"/>
          <p:cNvSpPr txBox="1"/>
          <p:nvPr/>
        </p:nvSpPr>
        <p:spPr>
          <a:xfrm>
            <a:off x="1403648" y="1916832"/>
            <a:ext cx="6048672" cy="923330"/>
          </a:xfrm>
          <a:prstGeom prst="rect">
            <a:avLst/>
          </a:prstGeom>
          <a:noFill/>
        </p:spPr>
        <p:txBody>
          <a:bodyPr wrap="square" rtlCol="0">
            <a:spAutoFit/>
          </a:bodyPr>
          <a:lstStyle/>
          <a:p>
            <a:pPr marL="285750" indent="-285750">
              <a:buFont typeface="Wingdings" pitchFamily="2" charset="2"/>
              <a:buChar char="l"/>
            </a:pPr>
            <a:r>
              <a:rPr lang="zh-CN" altLang="en-US" dirty="0" smtClean="0"/>
              <a:t>下表中我们仍然给出了两种</a:t>
            </a:r>
            <a:r>
              <a:rPr lang="en-US" altLang="zh-CN" dirty="0" smtClean="0"/>
              <a:t>DV01</a:t>
            </a:r>
            <a:r>
              <a:rPr lang="zh-CN" altLang="en-US" dirty="0" smtClean="0"/>
              <a:t>对冲的头寸。由于互换的引入，我们可以有效调整收益率曲线近端的风险暴露。</a:t>
            </a:r>
            <a:endParaRPr lang="en-US" altLang="zh-CN" dirty="0" smtClean="0"/>
          </a:p>
        </p:txBody>
      </p:sp>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2478" y="2893581"/>
            <a:ext cx="5544616" cy="35866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1181360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互换与国债期货的结合应用</a:t>
            </a: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对冲效果</a:t>
            </a:r>
            <a:endParaRPr lang="zh-CN" altLang="en-US" dirty="0">
              <a:ea typeface="宋体" charset="-122"/>
            </a:endParaRPr>
          </a:p>
        </p:txBody>
      </p:sp>
      <p:sp>
        <p:nvSpPr>
          <p:cNvPr id="3" name="TextBox 2"/>
          <p:cNvSpPr txBox="1"/>
          <p:nvPr/>
        </p:nvSpPr>
        <p:spPr>
          <a:xfrm>
            <a:off x="1403648" y="1916832"/>
            <a:ext cx="6048672" cy="646331"/>
          </a:xfrm>
          <a:prstGeom prst="rect">
            <a:avLst/>
          </a:prstGeom>
          <a:noFill/>
        </p:spPr>
        <p:txBody>
          <a:bodyPr wrap="square" rtlCol="0">
            <a:spAutoFit/>
          </a:bodyPr>
          <a:lstStyle/>
          <a:p>
            <a:pPr marL="285750" indent="-285750">
              <a:buFont typeface="Wingdings" pitchFamily="2" charset="2"/>
              <a:buChar char="l"/>
            </a:pPr>
            <a:r>
              <a:rPr lang="zh-CN" altLang="en-US" dirty="0" smtClean="0"/>
              <a:t>在引入互换以后，可以明显看到，关键利率</a:t>
            </a:r>
            <a:r>
              <a:rPr lang="en-US" altLang="zh-CN" dirty="0" smtClean="0"/>
              <a:t>DV01</a:t>
            </a:r>
            <a:r>
              <a:rPr lang="zh-CN" altLang="en-US" dirty="0" smtClean="0"/>
              <a:t>策略优于传统</a:t>
            </a:r>
            <a:r>
              <a:rPr lang="en-US" altLang="zh-CN" dirty="0" smtClean="0"/>
              <a:t>DV01</a:t>
            </a:r>
            <a:r>
              <a:rPr lang="zh-CN" altLang="en-US" dirty="0" smtClean="0"/>
              <a:t>。标准差下降，</a:t>
            </a:r>
            <a:r>
              <a:rPr lang="en-US" altLang="zh-CN" dirty="0" smtClean="0"/>
              <a:t>P/L</a:t>
            </a:r>
            <a:r>
              <a:rPr lang="zh-CN" altLang="en-US" dirty="0" smtClean="0"/>
              <a:t>上升。</a:t>
            </a:r>
            <a:endParaRPr lang="en-US" altLang="zh-CN" dirty="0" smtClean="0"/>
          </a:p>
        </p:txBody>
      </p:sp>
      <p:pic>
        <p:nvPicPr>
          <p:cNvPr id="5120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3688" y="3140968"/>
            <a:ext cx="5148572" cy="15841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3535188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互换与国债期货的结合应用</a:t>
            </a: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对冲有效边界</a:t>
            </a:r>
            <a:endParaRPr lang="zh-CN" altLang="en-US" dirty="0">
              <a:ea typeface="宋体" charset="-122"/>
            </a:endParaRPr>
          </a:p>
        </p:txBody>
      </p:sp>
      <p:pic>
        <p:nvPicPr>
          <p:cNvPr id="522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3608" y="2564904"/>
            <a:ext cx="5904656" cy="37828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043608" y="1885474"/>
            <a:ext cx="6480720" cy="646331"/>
          </a:xfrm>
          <a:prstGeom prst="rect">
            <a:avLst/>
          </a:prstGeom>
          <a:noFill/>
        </p:spPr>
        <p:txBody>
          <a:bodyPr wrap="square" rtlCol="0">
            <a:spAutoFit/>
          </a:bodyPr>
          <a:lstStyle/>
          <a:p>
            <a:pPr marL="285750" indent="-285750">
              <a:buFont typeface="Wingdings" pitchFamily="2" charset="2"/>
              <a:buChar char="l"/>
            </a:pPr>
            <a:r>
              <a:rPr lang="zh-CN" altLang="en-US" dirty="0" smtClean="0"/>
              <a:t>加入互换以后，对冲的有效边界也得到了优化，在相近的波动情形下，加入互换以后的对冲有效边界高于原先水平</a:t>
            </a:r>
            <a:r>
              <a:rPr lang="zh-CN" altLang="en-US" dirty="0"/>
              <a:t>。</a:t>
            </a:r>
          </a:p>
        </p:txBody>
      </p:sp>
    </p:spTree>
    <p:extLst>
      <p:ext uri="{BB962C8B-B14F-4D97-AF65-F5344CB8AC3E}">
        <p14:creationId xmlns:p14="http://schemas.microsoft.com/office/powerpoint/2010/main" val="68899253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互换与国债期货的结合应用</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a:ea typeface="宋体" charset="-122"/>
              </a:rPr>
              <a:t>无对冲与有对冲资产组合</a:t>
            </a:r>
            <a:r>
              <a:rPr lang="en-US" altLang="zh-CN" dirty="0">
                <a:ea typeface="宋体" charset="-122"/>
              </a:rPr>
              <a:t>P/L</a:t>
            </a:r>
            <a:r>
              <a:rPr lang="zh-CN" altLang="en-US" dirty="0">
                <a:ea typeface="宋体" charset="-122"/>
              </a:rPr>
              <a:t>走势</a:t>
            </a:r>
          </a:p>
        </p:txBody>
      </p:sp>
      <p:pic>
        <p:nvPicPr>
          <p:cNvPr id="491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2132856"/>
            <a:ext cx="6769395" cy="38579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5922030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定制</a:t>
            </a:r>
            <a:r>
              <a:rPr lang="zh-CN" altLang="en-US" dirty="0" smtClean="0">
                <a:ea typeface="宋体" charset="-122"/>
              </a:rPr>
              <a:t>化利率分段风险及投机服务</a:t>
            </a:r>
          </a:p>
        </p:txBody>
      </p:sp>
      <p:sp>
        <p:nvSpPr>
          <p:cNvPr id="17411" name="内容占位符 2"/>
          <p:cNvSpPr>
            <a:spLocks noGrp="1"/>
          </p:cNvSpPr>
          <p:nvPr>
            <p:ph idx="1"/>
          </p:nvPr>
        </p:nvSpPr>
        <p:spPr/>
        <p:txBody>
          <a:bodyPr/>
          <a:lstStyle/>
          <a:p>
            <a:r>
              <a:rPr lang="zh-CN" altLang="en-US" b="1" dirty="0" smtClean="0">
                <a:solidFill>
                  <a:srgbClr val="FF0000"/>
                </a:solidFill>
                <a:ea typeface="宋体" charset="-122"/>
              </a:rPr>
              <a:t>利率风险套期保值以及投机</a:t>
            </a:r>
            <a:endParaRPr lang="en-US" altLang="zh-CN" b="1" dirty="0" smtClean="0">
              <a:solidFill>
                <a:srgbClr val="FF0000"/>
              </a:solidFill>
              <a:ea typeface="宋体" charset="-122"/>
            </a:endParaRPr>
          </a:p>
          <a:p>
            <a:pPr lvl="1"/>
            <a:r>
              <a:rPr lang="zh-CN" altLang="en-US" b="1" dirty="0" smtClean="0">
                <a:ea typeface="宋体" charset="-122"/>
              </a:rPr>
              <a:t>客户提供</a:t>
            </a:r>
            <a:r>
              <a:rPr lang="zh-CN" altLang="en-US" dirty="0" smtClean="0">
                <a:ea typeface="宋体" charset="-122"/>
              </a:rPr>
              <a:t>：自身需要管理的详细资产配置；关注的利率风险区域；能够承受的各个区域利率段的风险暴露；持有对冲头寸的目的（风险完全控制或者利率曲线投机）。</a:t>
            </a:r>
            <a:endParaRPr lang="en-US" altLang="zh-CN" dirty="0" smtClean="0">
              <a:ea typeface="宋体" charset="-122"/>
            </a:endParaRPr>
          </a:p>
          <a:p>
            <a:pPr lvl="1"/>
            <a:endParaRPr lang="en-US" altLang="zh-CN" dirty="0">
              <a:ea typeface="宋体" charset="-122"/>
            </a:endParaRPr>
          </a:p>
          <a:p>
            <a:pPr lvl="1"/>
            <a:r>
              <a:rPr lang="zh-CN" altLang="en-US" b="1" dirty="0" smtClean="0">
                <a:ea typeface="宋体" charset="-122"/>
              </a:rPr>
              <a:t>我们提供</a:t>
            </a:r>
            <a:r>
              <a:rPr lang="zh-CN" altLang="en-US" dirty="0" smtClean="0">
                <a:ea typeface="宋体" charset="-122"/>
              </a:rPr>
              <a:t>：详细的资产配置中各个单独资产对于利率曲线各个分段部分的风险暴露；根据客户要求的风险暴露限制，我们提供一篮子的对冲工具头寸持有建议；根据客户持有对冲工具的目的，我们为客户定制基于国债期货以及互换的资产配置策略。</a:t>
            </a:r>
            <a:endParaRPr lang="en-US" altLang="zh-CN" dirty="0" smtClean="0">
              <a:ea typeface="宋体" charset="-122"/>
            </a:endParaRPr>
          </a:p>
        </p:txBody>
      </p:sp>
    </p:spTree>
    <p:extLst>
      <p:ext uri="{BB962C8B-B14F-4D97-AF65-F5344CB8AC3E}">
        <p14:creationId xmlns:p14="http://schemas.microsoft.com/office/powerpoint/2010/main" val="21835908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久期效应</a:t>
            </a:r>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1988840"/>
            <a:ext cx="5116678" cy="3744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8712614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尾声</a:t>
            </a:r>
            <a:endParaRPr lang="zh-CN" altLang="en-US" dirty="0" smtClean="0">
              <a:ea typeface="宋体" charset="-122"/>
            </a:endParaRPr>
          </a:p>
        </p:txBody>
      </p:sp>
      <p:sp>
        <p:nvSpPr>
          <p:cNvPr id="2" name="TextBox 1"/>
          <p:cNvSpPr txBox="1"/>
          <p:nvPr/>
        </p:nvSpPr>
        <p:spPr>
          <a:xfrm>
            <a:off x="1127834" y="2564082"/>
            <a:ext cx="6840760" cy="923330"/>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zh-CN" altLang="en-US" sz="5400" b="1" spc="50" dirty="0" smtClean="0">
                <a:ln w="11430"/>
                <a:solidFill>
                  <a:srgbClr val="FF0000"/>
                </a:solidFill>
                <a:effectLst>
                  <a:outerShdw blurRad="76200" dist="50800" dir="5400000" algn="tl" rotWithShape="0">
                    <a:srgbClr val="000000">
                      <a:alpha val="65000"/>
                    </a:srgbClr>
                  </a:outerShdw>
                </a:effectLst>
              </a:rPr>
              <a:t>谢谢参与！</a:t>
            </a:r>
            <a:endParaRPr lang="zh-CN" altLang="en-US" b="1" spc="50" dirty="0">
              <a:ln w="11430"/>
              <a:solidFill>
                <a:srgbClr val="FF0000"/>
              </a:solidFill>
              <a:effectLst>
                <a:outerShdw blurRad="76200" dist="50800" dir="5400000" algn="tl" rotWithShape="0">
                  <a:srgbClr val="000000">
                    <a:alpha val="65000"/>
                  </a:srgbClr>
                </a:outerShdw>
              </a:effectLst>
            </a:endParaRPr>
          </a:p>
        </p:txBody>
      </p:sp>
    </p:spTree>
    <p:extLst>
      <p:ext uri="{BB962C8B-B14F-4D97-AF65-F5344CB8AC3E}">
        <p14:creationId xmlns:p14="http://schemas.microsoft.com/office/powerpoint/2010/main" val="42283458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久期匹配</a:t>
            </a:r>
          </a:p>
        </p:txBody>
      </p:sp>
      <mc:AlternateContent xmlns:mc="http://schemas.openxmlformats.org/markup-compatibility/2006" xmlns:a14="http://schemas.microsoft.com/office/drawing/2010/main">
        <mc:Choice Requires="a14">
          <p:sp>
            <p:nvSpPr>
              <p:cNvPr id="2" name="TextBox 1"/>
              <p:cNvSpPr txBox="1"/>
              <p:nvPr/>
            </p:nvSpPr>
            <p:spPr>
              <a:xfrm>
                <a:off x="1043608" y="1916832"/>
                <a:ext cx="7200800" cy="3670813"/>
              </a:xfrm>
              <a:prstGeom prst="rect">
                <a:avLst/>
              </a:prstGeom>
              <a:noFill/>
            </p:spPr>
            <p:txBody>
              <a:bodyPr wrap="square" rtlCol="0">
                <a:spAutoFit/>
              </a:bodyPr>
              <a:lstStyle/>
              <a:p>
                <a:pPr marL="285750" indent="-285750">
                  <a:buFont typeface="Wingdings" pitchFamily="2" charset="2"/>
                  <a:buChar char="l"/>
                </a:pPr>
                <a:r>
                  <a:rPr lang="zh-CN" altLang="en-US" sz="2000" dirty="0" smtClean="0"/>
                  <a:t>债券资产组合平均久期</a:t>
                </a:r>
                <a:endParaRPr lang="en-US" altLang="zh-CN" sz="2000" dirty="0" smtClean="0"/>
              </a:p>
              <a:p>
                <a:pPr marL="285750" indent="-285750">
                  <a:buFont typeface="Wingdings" pitchFamily="2" charset="2"/>
                  <a:buChar char="l"/>
                </a:pPr>
                <a:endParaRPr lang="en-US" altLang="zh-CN" sz="2000" dirty="0" smtClean="0"/>
              </a:p>
              <a:p>
                <a:pPr algn="ctr"/>
                <a:r>
                  <a:rPr lang="en-US" altLang="zh-CN" sz="2000" dirty="0"/>
                  <a:t> </a:t>
                </a:r>
                <a:r>
                  <a:rPr lang="en-US" altLang="zh-CN" sz="2000" dirty="0" smtClean="0"/>
                  <a:t>    </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资产组合</m:t>
                        </m:r>
                      </m:sub>
                    </m:sSub>
                    <m:r>
                      <a:rPr lang="en-US" altLang="zh-CN" sz="2000" b="0" i="1" smtClean="0">
                        <a:latin typeface="Cambria Math"/>
                      </a:rPr>
                      <m:t>=</m:t>
                    </m:r>
                    <m:nary>
                      <m:naryPr>
                        <m:chr m:val="∑"/>
                        <m:subHide m:val="on"/>
                        <m:supHide m:val="on"/>
                        <m:ctrlPr>
                          <a:rPr lang="en-US" altLang="zh-CN" sz="2000" b="0" i="1" smtClean="0">
                            <a:latin typeface="Cambria Math"/>
                          </a:rPr>
                        </m:ctrlPr>
                      </m:naryPr>
                      <m:sub/>
                      <m:sup/>
                      <m:e>
                        <m:f>
                          <m:fPr>
                            <m:ctrlPr>
                              <a:rPr lang="en-US" altLang="zh-CN" sz="2000" b="0" i="1" smtClean="0">
                                <a:latin typeface="Cambria Math"/>
                              </a:rPr>
                            </m:ctrlPr>
                          </m:fPr>
                          <m:num>
                            <m:r>
                              <a:rPr lang="en-US" altLang="zh-CN" sz="2000" b="0" i="1" smtClean="0">
                                <a:latin typeface="Cambria Math"/>
                              </a:rPr>
                              <m:t>𝑃</m:t>
                            </m:r>
                            <m:sSub>
                              <m:sSubPr>
                                <m:ctrlPr>
                                  <a:rPr lang="en-US" altLang="zh-CN" sz="2000" b="0" i="1" smtClean="0">
                                    <a:latin typeface="Cambria Math"/>
                                  </a:rPr>
                                </m:ctrlPr>
                              </m:sSubPr>
                              <m:e>
                                <m:r>
                                  <a:rPr lang="en-US" altLang="zh-CN" sz="2000" b="0" i="1" smtClean="0">
                                    <a:latin typeface="Cambria Math"/>
                                  </a:rPr>
                                  <m:t>𝑃</m:t>
                                </m:r>
                              </m:e>
                              <m:sub>
                                <m:r>
                                  <a:rPr lang="en-US" altLang="zh-CN" sz="2000" b="0" i="1" smtClean="0">
                                    <a:latin typeface="Cambria Math"/>
                                  </a:rPr>
                                  <m:t>𝑖</m:t>
                                </m:r>
                              </m:sub>
                            </m:sSub>
                          </m:num>
                          <m:den>
                            <m:sSub>
                              <m:sSubPr>
                                <m:ctrlPr>
                                  <a:rPr lang="en-US" altLang="zh-CN" sz="2000" b="0" i="1" smtClean="0">
                                    <a:latin typeface="Cambria Math"/>
                                  </a:rPr>
                                </m:ctrlPr>
                              </m:sSubPr>
                              <m:e>
                                <m:r>
                                  <a:rPr lang="en-US" altLang="zh-CN" sz="2000" b="0" i="1" smtClean="0">
                                    <a:latin typeface="Cambria Math"/>
                                  </a:rPr>
                                  <m:t>𝑃</m:t>
                                </m:r>
                              </m:e>
                              <m:sub>
                                <m:r>
                                  <a:rPr lang="zh-CN" altLang="en-US" sz="2000" i="1">
                                    <a:latin typeface="Cambria Math"/>
                                  </a:rPr>
                                  <m:t>资产组合</m:t>
                                </m:r>
                              </m:sub>
                            </m:sSub>
                          </m:den>
                        </m:f>
                        <m:r>
                          <a:rPr lang="en-US" altLang="zh-CN" sz="2000" b="0" i="1" smtClean="0">
                            <a:latin typeface="Cambria Math"/>
                            <a:ea typeface="Cambria Math"/>
                          </a:rPr>
                          <m:t>∙</m:t>
                        </m:r>
                        <m:sSub>
                          <m:sSubPr>
                            <m:ctrlPr>
                              <a:rPr lang="en-US" altLang="zh-CN" sz="2000" b="0" i="1" smtClean="0">
                                <a:latin typeface="Cambria Math"/>
                              </a:rPr>
                            </m:ctrlPr>
                          </m:sSubPr>
                          <m:e>
                            <m:r>
                              <a:rPr lang="en-US" altLang="zh-CN" sz="2000" b="0" i="1" smtClean="0">
                                <a:latin typeface="Cambria Math"/>
                              </a:rPr>
                              <m:t>𝐷</m:t>
                            </m:r>
                          </m:e>
                          <m:sub>
                            <m:r>
                              <a:rPr lang="en-US" altLang="zh-CN" sz="2000" b="0" i="1" smtClean="0">
                                <a:latin typeface="Cambria Math"/>
                              </a:rPr>
                              <m:t>𝑖</m:t>
                            </m:r>
                          </m:sub>
                        </m:sSub>
                        <m:r>
                          <a:rPr lang="en-US" altLang="zh-CN" sz="2000" b="0" i="1" smtClean="0">
                            <a:latin typeface="Cambria Math"/>
                          </a:rPr>
                          <m:t>, </m:t>
                        </m:r>
                      </m:e>
                    </m:nary>
                  </m:oMath>
                </a14:m>
                <a:endParaRPr lang="en-US" altLang="zh-CN" sz="2000" dirty="0" smtClean="0"/>
              </a:p>
              <a:p>
                <a:pPr algn="ctr"/>
                <a:endParaRPr lang="en-US" altLang="zh-CN" sz="2000" dirty="0" smtClean="0"/>
              </a:p>
              <a:p>
                <a:pPr/>
                <a14:m>
                  <m:oMathPara xmlns:m="http://schemas.openxmlformats.org/officeDocument/2006/math">
                    <m:oMathParaPr>
                      <m:jc m:val="left"/>
                    </m:oMathParaPr>
                    <m:oMath xmlns:m="http://schemas.openxmlformats.org/officeDocument/2006/math">
                      <m:r>
                        <a:rPr lang="en-US" altLang="zh-CN" sz="2000" b="0" i="1" smtClean="0">
                          <a:latin typeface="Cambria Math"/>
                        </a:rPr>
                        <m:t>      </m:t>
                      </m:r>
                      <m:r>
                        <a:rPr lang="zh-CN" altLang="en-US" sz="2000" i="1" smtClean="0">
                          <a:latin typeface="Cambria Math"/>
                        </a:rPr>
                        <m:t>其中</m:t>
                      </m:r>
                      <m:sSub>
                        <m:sSubPr>
                          <m:ctrlPr>
                            <a:rPr lang="en-US" altLang="zh-CN" sz="2000" i="1" smtClean="0">
                              <a:latin typeface="Cambria Math"/>
                            </a:rPr>
                          </m:ctrlPr>
                        </m:sSubPr>
                        <m:e>
                          <m:r>
                            <a:rPr lang="en-US" altLang="zh-CN" sz="2000" b="0" i="1" smtClean="0">
                              <a:latin typeface="Cambria Math"/>
                            </a:rPr>
                            <m:t>𝑃</m:t>
                          </m:r>
                        </m:e>
                        <m:sub>
                          <m:r>
                            <a:rPr lang="en-US" altLang="zh-CN" sz="2000" b="0" i="1" smtClean="0">
                              <a:latin typeface="Cambria Math"/>
                            </a:rPr>
                            <m:t>𝑖</m:t>
                          </m:r>
                        </m:sub>
                      </m:sSub>
                      <m:r>
                        <a:rPr lang="zh-CN" altLang="en-US" sz="2000" b="0" i="1" smtClean="0">
                          <a:latin typeface="Cambria Math"/>
                        </a:rPr>
                        <m:t>为</m:t>
                      </m:r>
                      <m:r>
                        <a:rPr lang="zh-CN" altLang="en-US" sz="2000" i="1">
                          <a:latin typeface="Cambria Math"/>
                        </a:rPr>
                        <m:t>债券</m:t>
                      </m:r>
                      <m:r>
                        <a:rPr lang="en-US" altLang="zh-CN" sz="2000" b="0" i="1" smtClean="0">
                          <a:latin typeface="Cambria Math"/>
                        </a:rPr>
                        <m:t>𝑖</m:t>
                      </m:r>
                      <m:r>
                        <a:rPr lang="zh-CN" altLang="en-US" sz="2000" i="1">
                          <a:latin typeface="Cambria Math"/>
                        </a:rPr>
                        <m:t>现值，</m:t>
                      </m:r>
                      <m:sSub>
                        <m:sSubPr>
                          <m:ctrlPr>
                            <a:rPr lang="en-US" altLang="zh-CN" sz="2000" i="1" smtClean="0">
                              <a:latin typeface="Cambria Math"/>
                            </a:rPr>
                          </m:ctrlPr>
                        </m:sSubPr>
                        <m:e>
                          <m:r>
                            <a:rPr lang="en-US" altLang="zh-CN" sz="2000" b="0" i="1" smtClean="0">
                              <a:latin typeface="Cambria Math"/>
                            </a:rPr>
                            <m:t>𝑃</m:t>
                          </m:r>
                        </m:e>
                        <m:sub>
                          <m:r>
                            <a:rPr lang="zh-CN" altLang="en-US" sz="2000" i="1">
                              <a:latin typeface="Cambria Math"/>
                            </a:rPr>
                            <m:t>资产组合</m:t>
                          </m:r>
                        </m:sub>
                      </m:sSub>
                      <m:r>
                        <a:rPr lang="zh-CN" altLang="en-US" sz="2000" i="1">
                          <a:latin typeface="Cambria Math"/>
                        </a:rPr>
                        <m:t>为债券资产组合现值。</m:t>
                      </m:r>
                    </m:oMath>
                  </m:oMathPara>
                </a14:m>
                <a:endParaRPr lang="en-US" altLang="zh-CN" sz="2000" i="1" dirty="0" smtClean="0">
                  <a:latin typeface="Cambria Math"/>
                </a:endParaRPr>
              </a:p>
              <a:p>
                <a:r>
                  <a:rPr lang="en-US" altLang="zh-CN" sz="2000" dirty="0" smtClean="0"/>
                  <a:t>     </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en-US" altLang="zh-CN" sz="2000" b="0" i="1" smtClean="0">
                            <a:latin typeface="Cambria Math"/>
                          </a:rPr>
                          <m:t>𝑖</m:t>
                        </m:r>
                      </m:sub>
                    </m:sSub>
                    <m:r>
                      <a:rPr lang="zh-CN" altLang="en-US" sz="2000" i="1">
                        <a:latin typeface="Cambria Math"/>
                      </a:rPr>
                      <m:t>为债券</m:t>
                    </m:r>
                    <m:r>
                      <a:rPr lang="en-US" altLang="zh-CN" sz="2000" b="0" i="1" smtClean="0">
                        <a:latin typeface="Cambria Math"/>
                      </a:rPr>
                      <m:t>𝑖</m:t>
                    </m:r>
                    <m:r>
                      <a:rPr lang="zh-CN" altLang="en-US" sz="2000" i="1">
                        <a:latin typeface="Cambria Math"/>
                      </a:rPr>
                      <m:t>久期。</m:t>
                    </m:r>
                  </m:oMath>
                </a14:m>
                <a:endParaRPr lang="en-US" altLang="zh-CN" sz="2000" dirty="0" smtClean="0"/>
              </a:p>
              <a:p>
                <a:r>
                  <a:rPr lang="en-US" altLang="zh-CN" sz="2000" dirty="0"/>
                  <a:t> </a:t>
                </a:r>
                <a:r>
                  <a:rPr lang="en-US" altLang="zh-CN" sz="2000" dirty="0" smtClean="0"/>
                  <a:t>    </a:t>
                </a:r>
                <a:endParaRPr lang="en-US" altLang="zh-CN" sz="2000" dirty="0"/>
              </a:p>
              <a:p>
                <a:pPr marL="285750" indent="-285750">
                  <a:buFont typeface="Wingdings" pitchFamily="2" charset="2"/>
                  <a:buChar char="l"/>
                </a:pPr>
                <a:r>
                  <a:rPr lang="zh-CN" altLang="en-US" sz="2000" dirty="0" smtClean="0"/>
                  <a:t>对冲工具：</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对冲</m:t>
                        </m:r>
                      </m:sub>
                    </m:sSub>
                    <m:r>
                      <a:rPr lang="zh-CN" altLang="en-US" sz="2000" b="0" i="1" smtClean="0">
                        <a:latin typeface="Cambria Math"/>
                      </a:rPr>
                      <m:t>，</m:t>
                    </m:r>
                    <m:sSub>
                      <m:sSubPr>
                        <m:ctrlPr>
                          <a:rPr lang="en-US" altLang="zh-CN" sz="2000" b="0" i="1" smtClean="0">
                            <a:latin typeface="Cambria Math"/>
                          </a:rPr>
                        </m:ctrlPr>
                      </m:sSubPr>
                      <m:e>
                        <m:r>
                          <a:rPr lang="en-US" altLang="zh-CN" sz="2000" b="0" i="1" smtClean="0">
                            <a:latin typeface="Cambria Math"/>
                          </a:rPr>
                          <m:t>𝑃</m:t>
                        </m:r>
                      </m:e>
                      <m:sub>
                        <m:r>
                          <a:rPr lang="zh-CN" altLang="en-US" sz="2000" i="1">
                            <a:latin typeface="Cambria Math"/>
                          </a:rPr>
                          <m:t>对冲</m:t>
                        </m:r>
                      </m:sub>
                    </m:sSub>
                  </m:oMath>
                </a14:m>
                <a:r>
                  <a:rPr lang="zh-CN" altLang="en-US" sz="2000" dirty="0" smtClean="0"/>
                  <a:t>；</a:t>
                </a:r>
                <a:endParaRPr lang="en-US" altLang="zh-CN" sz="2000" dirty="0" smtClean="0"/>
              </a:p>
              <a:p>
                <a:endParaRPr lang="en-US" altLang="zh-CN" dirty="0" smtClean="0"/>
              </a:p>
              <a:p>
                <a:pPr marL="285750" indent="-285750">
                  <a:buFont typeface="Wingdings" pitchFamily="2" charset="2"/>
                  <a:buChar char="l"/>
                </a:pPr>
                <a:r>
                  <a:rPr lang="zh-CN" altLang="en-US" sz="2000" dirty="0" smtClean="0"/>
                  <a:t>目标久期：</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目标</m:t>
                        </m:r>
                      </m:sub>
                    </m:sSub>
                  </m:oMath>
                </a14:m>
                <a:r>
                  <a:rPr lang="zh-CN" altLang="en-US" sz="2000" dirty="0" smtClean="0"/>
                  <a:t>。</a:t>
                </a:r>
                <a:endParaRPr lang="en-US" altLang="zh-CN" sz="2000" dirty="0"/>
              </a:p>
            </p:txBody>
          </p:sp>
        </mc:Choice>
        <mc:Fallback xmlns="">
          <p:sp>
            <p:nvSpPr>
              <p:cNvPr id="2" name="TextBox 1"/>
              <p:cNvSpPr txBox="1">
                <a:spLocks noRot="1" noChangeAspect="1" noMove="1" noResize="1" noEditPoints="1" noAdjustHandles="1" noChangeArrowheads="1" noChangeShapeType="1" noTextEdit="1"/>
              </p:cNvSpPr>
              <p:nvPr/>
            </p:nvSpPr>
            <p:spPr>
              <a:xfrm>
                <a:off x="1043608" y="1916832"/>
                <a:ext cx="7200800" cy="3670813"/>
              </a:xfrm>
              <a:prstGeom prst="rect">
                <a:avLst/>
              </a:prstGeom>
              <a:blipFill rotWithShape="1">
                <a:blip r:embed="rId3"/>
                <a:stretch>
                  <a:fillRect l="-677" t="-1161" b="-132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845715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久期匹配</a:t>
            </a:r>
          </a:p>
        </p:txBody>
      </p:sp>
      <mc:AlternateContent xmlns:mc="http://schemas.openxmlformats.org/markup-compatibility/2006" xmlns:a14="http://schemas.microsoft.com/office/drawing/2010/main">
        <mc:Choice Requires="a14">
          <p:sp>
            <p:nvSpPr>
              <p:cNvPr id="2" name="TextBox 1"/>
              <p:cNvSpPr txBox="1"/>
              <p:nvPr/>
            </p:nvSpPr>
            <p:spPr>
              <a:xfrm>
                <a:off x="1043608" y="1916832"/>
                <a:ext cx="7200800" cy="4176143"/>
              </a:xfrm>
              <a:prstGeom prst="rect">
                <a:avLst/>
              </a:prstGeom>
              <a:noFill/>
            </p:spPr>
            <p:txBody>
              <a:bodyPr wrap="square" rtlCol="0">
                <a:spAutoFit/>
              </a:bodyPr>
              <a:lstStyle/>
              <a:p>
                <a:pPr marL="342900" indent="-342900">
                  <a:buFont typeface="Wingdings" pitchFamily="2" charset="2"/>
                  <a:buChar char="l"/>
                </a:pPr>
                <a:r>
                  <a:rPr lang="zh-CN" altLang="en-US" sz="2000" dirty="0" smtClean="0"/>
                  <a:t>久期匹配基本等式</a:t>
                </a:r>
                <a:endParaRPr lang="en-US" altLang="zh-CN" sz="2000" dirty="0" smtClean="0"/>
              </a:p>
              <a:p>
                <a:pPr/>
                <a14:m>
                  <m:oMathPara xmlns:m="http://schemas.openxmlformats.org/officeDocument/2006/math">
                    <m:oMathParaPr>
                      <m:jc m:val="centerGroup"/>
                    </m:oMathParaPr>
                    <m:oMath xmlns:m="http://schemas.openxmlformats.org/officeDocument/2006/math">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目标</m:t>
                          </m:r>
                        </m:sub>
                      </m:sSub>
                      <m:r>
                        <a:rPr lang="en-US" altLang="zh-CN" sz="2000" b="0" i="1" smtClean="0">
                          <a:solidFill>
                            <a:schemeClr val="tx1"/>
                          </a:solidFill>
                          <a:latin typeface="Cambria Math"/>
                          <a:ea typeface="Cambria Math"/>
                        </a:rPr>
                        <m:t>⋅</m:t>
                      </m:r>
                      <m:d>
                        <m:dPr>
                          <m:ctrlPr>
                            <a:rPr lang="en-US" altLang="zh-CN" sz="2000" i="1" smtClean="0">
                              <a:solidFill>
                                <a:schemeClr val="tx1"/>
                              </a:solidFill>
                              <a:latin typeface="Cambria Math"/>
                              <a:ea typeface="Cambria Math"/>
                            </a:rPr>
                          </m:ctrlPr>
                        </m:dPr>
                        <m:e>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e>
                      </m:d>
                    </m:oMath>
                  </m:oMathPara>
                </a14:m>
                <a:endParaRPr lang="en-US" altLang="zh-CN" sz="2000" i="1" dirty="0" smtClean="0">
                  <a:solidFill>
                    <a:schemeClr val="tx1"/>
                  </a:solidFill>
                  <a:latin typeface="Cambria Math"/>
                  <a:ea typeface="Cambria Math"/>
                </a:endParaRPr>
              </a:p>
              <a:p>
                <a:pPr/>
                <a14:m>
                  <m:oMathPara xmlns:m="http://schemas.openxmlformats.org/officeDocument/2006/math">
                    <m:oMathParaPr>
                      <m:jc m:val="centerGroup"/>
                    </m:oMathParaPr>
                    <m:oMath xmlns:m="http://schemas.openxmlformats.org/officeDocument/2006/math">
                      <m:r>
                        <a:rPr lang="en-US" altLang="zh-CN" sz="2000" b="0" i="1" smtClean="0">
                          <a:solidFill>
                            <a:schemeClr val="tx1"/>
                          </a:solidFill>
                          <a:latin typeface="Cambria Math"/>
                        </a:rPr>
                        <m:t>=</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资产组合</m:t>
                          </m:r>
                        </m:sub>
                      </m:sSub>
                      <m:r>
                        <a:rPr lang="en-US" altLang="zh-CN" sz="2000" b="0" i="1">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r>
                        <a:rPr lang="en-US" altLang="zh-CN" sz="2000" b="1" i="1" smtClean="0">
                          <a:solidFill>
                            <a:schemeClr val="tx1"/>
                          </a:solidFill>
                          <a:latin typeface="Cambria Math"/>
                        </a:rPr>
                        <m:t>+</m:t>
                      </m:r>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r>
                        <a:rPr lang="zh-CN" altLang="en-US" sz="2000" b="0" i="1">
                          <a:solidFill>
                            <a:schemeClr val="tx1"/>
                          </a:solidFill>
                          <a:latin typeface="Cambria Math"/>
                        </a:rPr>
                        <m:t>∙</m:t>
                      </m:r>
                      <m:r>
                        <a:rPr lang="en-US" altLang="zh-CN" sz="2000" b="0" i="1" smtClean="0">
                          <a:solidFill>
                            <a:schemeClr val="tx1"/>
                          </a:solidFill>
                          <a:latin typeface="Cambria Math"/>
                        </a:rPr>
                        <m:t> </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rPr>
                        <m:t>;</m:t>
                      </m:r>
                    </m:oMath>
                  </m:oMathPara>
                </a14:m>
                <a:endParaRPr lang="en-US" altLang="zh-CN" sz="2000" dirty="0" smtClean="0">
                  <a:solidFill>
                    <a:schemeClr val="tx1"/>
                  </a:solidFill>
                </a:endParaRPr>
              </a:p>
              <a:p>
                <a:endParaRPr lang="en-US" altLang="zh-CN" sz="2000" b="1" dirty="0">
                  <a:solidFill>
                    <a:srgbClr val="FF0000"/>
                  </a:solidFill>
                </a:endParaRPr>
              </a:p>
              <a:p>
                <a:r>
                  <a:rPr lang="en-US" altLang="zh-CN" sz="2000" b="1" dirty="0" smtClean="0">
                    <a:solidFill>
                      <a:schemeClr val="tx1"/>
                    </a:solidFill>
                  </a:rPr>
                  <a:t>     </a:t>
                </a:r>
                <a:r>
                  <a:rPr lang="zh-CN" altLang="en-US" sz="2000" dirty="0" smtClean="0">
                    <a:solidFill>
                      <a:schemeClr val="tx1"/>
                    </a:solidFill>
                  </a:rPr>
                  <a:t>这里的</a:t>
                </a:r>
                <a14:m>
                  <m:oMath xmlns:m="http://schemas.openxmlformats.org/officeDocument/2006/math">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oMath>
                </a14:m>
                <a:r>
                  <a:rPr lang="zh-CN" altLang="en-US" sz="2000" dirty="0" smtClean="0">
                    <a:solidFill>
                      <a:schemeClr val="tx1"/>
                    </a:solidFill>
                  </a:rPr>
                  <a:t>就是我们需要的对冲工具进行久期匹配的头寸</a:t>
                </a:r>
                <a:r>
                  <a:rPr lang="zh-CN" altLang="en-US" sz="2000" b="1" dirty="0" smtClean="0">
                    <a:solidFill>
                      <a:schemeClr val="tx1"/>
                    </a:solidFill>
                  </a:rPr>
                  <a:t>。</a:t>
                </a:r>
                <a:endParaRPr lang="en-US" altLang="zh-CN" sz="2000" b="1" dirty="0" smtClean="0">
                  <a:solidFill>
                    <a:schemeClr val="tx1"/>
                  </a:solidFill>
                </a:endParaRPr>
              </a:p>
              <a:p>
                <a:endParaRPr lang="en-US" altLang="zh-CN" sz="2000" b="1" dirty="0" smtClean="0">
                  <a:solidFill>
                    <a:schemeClr val="tx1"/>
                  </a:solidFill>
                </a:endParaRPr>
              </a:p>
              <a:p>
                <a:r>
                  <a:rPr lang="en-US" altLang="zh-CN" sz="2000" dirty="0" smtClean="0"/>
                  <a:t>     </a:t>
                </a:r>
                <a:r>
                  <a:rPr lang="zh-CN" altLang="en-US" sz="2000" dirty="0" smtClean="0"/>
                  <a:t>当我们设置目标久期为</a:t>
                </a:r>
                <a:r>
                  <a:rPr lang="en-US" altLang="zh-CN" sz="2000" dirty="0" smtClean="0"/>
                  <a:t>0</a:t>
                </a:r>
                <a:r>
                  <a:rPr lang="zh-CN" altLang="en-US" sz="2000" dirty="0" smtClean="0"/>
                  <a:t>时，上式简化为：</a:t>
                </a:r>
                <a:endParaRPr lang="en-US" altLang="zh-CN" sz="2000" dirty="0" smtClean="0"/>
              </a:p>
              <a:p>
                <a:endParaRPr lang="en-US" altLang="zh-CN" sz="2000" dirty="0" smtClean="0"/>
              </a:p>
              <a:p>
                <a:r>
                  <a:rPr lang="en-US" altLang="zh-CN" sz="2000" dirty="0"/>
                  <a:t>	</a:t>
                </a:r>
                <a14:m>
                  <m:oMath xmlns:m="http://schemas.openxmlformats.org/officeDocument/2006/math">
                    <m:r>
                      <a:rPr lang="en-US" altLang="zh-CN" sz="2000" b="0" i="1" smtClean="0">
                        <a:solidFill>
                          <a:schemeClr val="tx1"/>
                        </a:solidFill>
                        <a:latin typeface="Cambria Math"/>
                      </a:rPr>
                      <m:t>0=</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资产组合</m:t>
                        </m:r>
                      </m:sub>
                    </m:sSub>
                    <m:r>
                      <a:rPr lang="en-US" altLang="zh-CN" sz="2000" b="0" i="1">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r>
                      <a:rPr lang="en-US" altLang="zh-CN" sz="2000" b="0" i="1" smtClean="0">
                        <a:solidFill>
                          <a:schemeClr val="tx1"/>
                        </a:solidFill>
                        <a:latin typeface="Cambria Math"/>
                      </a:rPr>
                      <m:t>+</m:t>
                    </m:r>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r>
                      <a:rPr lang="zh-CN" altLang="en-US" sz="2000" b="0" i="1">
                        <a:solidFill>
                          <a:schemeClr val="tx1"/>
                        </a:solidFill>
                        <a:latin typeface="Cambria Math"/>
                      </a:rPr>
                      <m:t>∙</m:t>
                    </m:r>
                    <m:r>
                      <a:rPr lang="en-US" altLang="zh-CN" sz="2000" b="0" i="1" smtClean="0">
                        <a:solidFill>
                          <a:schemeClr val="tx1"/>
                        </a:solidFill>
                        <a:latin typeface="Cambria Math"/>
                      </a:rPr>
                      <m:t> </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rPr>
                      <m:t>;</m:t>
                    </m:r>
                  </m:oMath>
                </a14:m>
                <a:endParaRPr lang="en-US" altLang="zh-CN" sz="2000" dirty="0" smtClean="0">
                  <a:solidFill>
                    <a:schemeClr val="tx1"/>
                  </a:solidFill>
                </a:endParaRPr>
              </a:p>
              <a:p>
                <a:r>
                  <a:rPr lang="en-US" altLang="zh-CN" sz="2000" dirty="0" smtClean="0"/>
                  <a:t>     </a:t>
                </a:r>
              </a:p>
              <a:p>
                <a:r>
                  <a:rPr lang="en-US" altLang="zh-CN" sz="2000" dirty="0"/>
                  <a:t> </a:t>
                </a:r>
                <a:r>
                  <a:rPr lang="en-US" altLang="zh-CN" sz="2000" dirty="0" smtClean="0"/>
                  <a:t>    </a:t>
                </a:r>
                <a:r>
                  <a:rPr lang="zh-CN" altLang="en-US" sz="2000" dirty="0" smtClean="0"/>
                  <a:t>这时我们称组合为</a:t>
                </a:r>
                <a:r>
                  <a:rPr lang="zh-CN" altLang="en-US" sz="2000" b="1" dirty="0" smtClean="0"/>
                  <a:t>久期免疫</a:t>
                </a:r>
                <a:r>
                  <a:rPr lang="zh-CN" altLang="en-US" sz="2000" dirty="0" smtClean="0"/>
                  <a:t>。</a:t>
                </a:r>
                <a:endParaRPr lang="en-US" altLang="zh-CN" sz="2000" dirty="0"/>
              </a:p>
              <a:p>
                <a:endParaRPr lang="en-US" altLang="zh-CN" sz="2000" dirty="0"/>
              </a:p>
            </p:txBody>
          </p:sp>
        </mc:Choice>
        <mc:Fallback xmlns="">
          <p:sp>
            <p:nvSpPr>
              <p:cNvPr id="2" name="TextBox 1"/>
              <p:cNvSpPr txBox="1">
                <a:spLocks noRot="1" noChangeAspect="1" noMove="1" noResize="1" noEditPoints="1" noAdjustHandles="1" noChangeArrowheads="1" noChangeShapeType="1" noTextEdit="1"/>
              </p:cNvSpPr>
              <p:nvPr/>
            </p:nvSpPr>
            <p:spPr>
              <a:xfrm>
                <a:off x="1043608" y="1916832"/>
                <a:ext cx="7200800" cy="4176143"/>
              </a:xfrm>
              <a:prstGeom prst="rect">
                <a:avLst/>
              </a:prstGeom>
              <a:blipFill rotWithShape="1">
                <a:blip r:embed="rId3"/>
                <a:stretch>
                  <a:fillRect l="-677" t="-1020" r="-448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3935898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债券久期对冲案例</a:t>
            </a:r>
          </a:p>
        </p:txBody>
      </p:sp>
      <p:sp>
        <p:nvSpPr>
          <p:cNvPr id="17411" name="内容占位符 2"/>
          <p:cNvSpPr>
            <a:spLocks noGrp="1"/>
          </p:cNvSpPr>
          <p:nvPr>
            <p:ph idx="1"/>
          </p:nvPr>
        </p:nvSpPr>
        <p:spPr/>
        <p:txBody>
          <a:bodyPr/>
          <a:lstStyle/>
          <a:p>
            <a:r>
              <a:rPr lang="zh-CN" altLang="en-US" dirty="0" smtClean="0">
                <a:ea typeface="宋体" charset="-122"/>
              </a:rPr>
              <a:t>久期匹配头寸</a:t>
            </a:r>
          </a:p>
        </p:txBody>
      </p:sp>
      <p:sp>
        <p:nvSpPr>
          <p:cNvPr id="2" name="TextBox 1"/>
          <p:cNvSpPr txBox="1"/>
          <p:nvPr/>
        </p:nvSpPr>
        <p:spPr>
          <a:xfrm>
            <a:off x="1043608" y="1916832"/>
            <a:ext cx="7200800" cy="1323439"/>
          </a:xfrm>
          <a:prstGeom prst="rect">
            <a:avLst/>
          </a:prstGeom>
          <a:noFill/>
        </p:spPr>
        <p:txBody>
          <a:bodyPr wrap="square" rtlCol="0">
            <a:spAutoFit/>
          </a:bodyPr>
          <a:lstStyle/>
          <a:p>
            <a:pPr marL="342900" indent="-342900">
              <a:buFont typeface="Wingdings" pitchFamily="2" charset="2"/>
              <a:buChar char="l"/>
            </a:pPr>
            <a:r>
              <a:rPr lang="zh-CN" altLang="en-US" sz="2000" dirty="0" smtClean="0"/>
              <a:t>久期匹配</a:t>
            </a:r>
            <a:r>
              <a:rPr lang="zh-CN" altLang="en-US" sz="2000" dirty="0"/>
              <a:t>示例</a:t>
            </a:r>
            <a:endParaRPr lang="en-US" altLang="zh-CN" sz="2000" b="1" dirty="0" smtClean="0">
              <a:solidFill>
                <a:schemeClr val="tx1"/>
              </a:solidFill>
            </a:endParaRPr>
          </a:p>
          <a:p>
            <a:r>
              <a:rPr lang="en-US" altLang="zh-CN" sz="2000" dirty="0"/>
              <a:t> </a:t>
            </a:r>
            <a:r>
              <a:rPr lang="en-US" altLang="zh-CN" sz="2000" dirty="0" smtClean="0"/>
              <a:t>    </a:t>
            </a:r>
            <a:r>
              <a:rPr lang="zh-CN" altLang="en-US" sz="2000" dirty="0" smtClean="0"/>
              <a:t>仍然使用</a:t>
            </a:r>
            <a:r>
              <a:rPr lang="en-US" altLang="zh-CN" sz="2000" dirty="0" smtClean="0"/>
              <a:t>2012</a:t>
            </a:r>
            <a:r>
              <a:rPr lang="zh-CN" altLang="en-US" sz="2000" dirty="0" smtClean="0"/>
              <a:t>年</a:t>
            </a:r>
            <a:r>
              <a:rPr lang="en-US" altLang="zh-CN" sz="2000" dirty="0" smtClean="0"/>
              <a:t>7</a:t>
            </a:r>
            <a:r>
              <a:rPr lang="zh-CN" altLang="en-US" sz="2000" dirty="0" smtClean="0"/>
              <a:t>月</a:t>
            </a:r>
            <a:r>
              <a:rPr lang="en-US" altLang="zh-CN" sz="2000" dirty="0" smtClean="0"/>
              <a:t>5</a:t>
            </a:r>
            <a:r>
              <a:rPr lang="zh-CN" altLang="en-US" sz="2000" dirty="0" smtClean="0"/>
              <a:t>日的市场数据，我们构建如下的假想资产组合：</a:t>
            </a:r>
            <a:endParaRPr lang="en-US" altLang="zh-CN" sz="2000" dirty="0"/>
          </a:p>
          <a:p>
            <a:endParaRPr lang="en-US" altLang="zh-CN" sz="2000" dirty="0"/>
          </a:p>
        </p:txBody>
      </p:sp>
      <p:sp>
        <p:nvSpPr>
          <p:cNvPr id="3" name="TextBox 2"/>
          <p:cNvSpPr txBox="1"/>
          <p:nvPr/>
        </p:nvSpPr>
        <p:spPr>
          <a:xfrm>
            <a:off x="1259632" y="5013176"/>
            <a:ext cx="6790922" cy="646331"/>
          </a:xfrm>
          <a:prstGeom prst="rect">
            <a:avLst/>
          </a:prstGeom>
          <a:noFill/>
        </p:spPr>
        <p:txBody>
          <a:bodyPr wrap="square" rtlCol="0">
            <a:spAutoFit/>
          </a:bodyPr>
          <a:lstStyle/>
          <a:p>
            <a:r>
              <a:rPr lang="zh-CN" altLang="en-US" dirty="0" smtClean="0"/>
              <a:t>上表最后一行显示，如果要完全对冲久期风险，我们需要持有面值约为</a:t>
            </a:r>
            <a:r>
              <a:rPr lang="en-US" altLang="zh-CN" dirty="0" smtClean="0"/>
              <a:t>43370000</a:t>
            </a:r>
            <a:r>
              <a:rPr lang="zh-CN" altLang="en-US" dirty="0" smtClean="0"/>
              <a:t>元的对冲</a:t>
            </a:r>
            <a:r>
              <a:rPr lang="zh-CN" altLang="en-US" dirty="0"/>
              <a:t>用</a:t>
            </a:r>
            <a:r>
              <a:rPr lang="zh-CN" altLang="en-US" dirty="0" smtClean="0"/>
              <a:t>债券空头寸。</a:t>
            </a:r>
            <a:endParaRPr lang="zh-CN" altLang="en-US" dirty="0"/>
          </a:p>
        </p:txBody>
      </p:sp>
      <p:pic>
        <p:nvPicPr>
          <p:cNvPr id="4915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1656" y="3140968"/>
            <a:ext cx="6686850" cy="1492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46707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债券久</a:t>
            </a:r>
            <a:r>
              <a:rPr lang="zh-CN" altLang="en-US" dirty="0" smtClean="0">
                <a:ea typeface="宋体" charset="-122"/>
              </a:rPr>
              <a:t>期对冲案例</a:t>
            </a:r>
          </a:p>
        </p:txBody>
      </p:sp>
      <p:sp>
        <p:nvSpPr>
          <p:cNvPr id="17411" name="内容占位符 2"/>
          <p:cNvSpPr>
            <a:spLocks noGrp="1"/>
          </p:cNvSpPr>
          <p:nvPr>
            <p:ph idx="1"/>
          </p:nvPr>
        </p:nvSpPr>
        <p:spPr/>
        <p:txBody>
          <a:bodyPr/>
          <a:lstStyle/>
          <a:p>
            <a:r>
              <a:rPr lang="zh-CN" altLang="en-US" dirty="0" smtClean="0">
                <a:ea typeface="宋体" charset="-122"/>
              </a:rPr>
              <a:t>久期匹配效果</a:t>
            </a:r>
          </a:p>
        </p:txBody>
      </p:sp>
      <p:sp>
        <p:nvSpPr>
          <p:cNvPr id="4" name="TextBox 3"/>
          <p:cNvSpPr txBox="1"/>
          <p:nvPr/>
        </p:nvSpPr>
        <p:spPr>
          <a:xfrm>
            <a:off x="971600" y="1916832"/>
            <a:ext cx="7272808" cy="1477328"/>
          </a:xfrm>
          <a:prstGeom prst="rect">
            <a:avLst/>
          </a:prstGeom>
          <a:noFill/>
        </p:spPr>
        <p:txBody>
          <a:bodyPr wrap="square" rtlCol="0">
            <a:spAutoFit/>
          </a:bodyPr>
          <a:lstStyle/>
          <a:p>
            <a:pPr marL="285750" indent="-285750">
              <a:buFont typeface="Wingdings" pitchFamily="2" charset="2"/>
              <a:buChar char="l"/>
            </a:pPr>
            <a:r>
              <a:rPr lang="zh-CN" altLang="en-US" dirty="0" smtClean="0"/>
              <a:t>考虑分别持有原始资产组合以及对冲后资产组合的</a:t>
            </a:r>
            <a:r>
              <a:rPr lang="en-US" altLang="zh-CN" dirty="0" smtClean="0"/>
              <a:t>P/L</a:t>
            </a:r>
            <a:r>
              <a:rPr lang="zh-CN" altLang="en-US" dirty="0" smtClean="0"/>
              <a:t>，观察期为</a:t>
            </a:r>
            <a:r>
              <a:rPr lang="en-US" altLang="zh-CN" dirty="0" smtClean="0"/>
              <a:t>2012</a:t>
            </a:r>
            <a:r>
              <a:rPr lang="zh-CN" altLang="en-US" dirty="0" smtClean="0"/>
              <a:t>年</a:t>
            </a:r>
            <a:r>
              <a:rPr lang="en-US" altLang="zh-CN" dirty="0" smtClean="0"/>
              <a:t>7</a:t>
            </a:r>
            <a:r>
              <a:rPr lang="zh-CN" altLang="en-US" dirty="0" smtClean="0"/>
              <a:t>月</a:t>
            </a:r>
            <a:r>
              <a:rPr lang="en-US" altLang="zh-CN" dirty="0" smtClean="0"/>
              <a:t>5</a:t>
            </a:r>
            <a:r>
              <a:rPr lang="zh-CN" altLang="en-US" dirty="0" smtClean="0"/>
              <a:t>日至</a:t>
            </a:r>
            <a:r>
              <a:rPr lang="en-US" altLang="zh-CN" dirty="0" smtClean="0"/>
              <a:t>2012</a:t>
            </a:r>
            <a:r>
              <a:rPr lang="zh-CN" altLang="en-US" dirty="0" smtClean="0"/>
              <a:t>年</a:t>
            </a:r>
            <a:r>
              <a:rPr lang="en-US" altLang="zh-CN" dirty="0" smtClean="0"/>
              <a:t>8</a:t>
            </a:r>
            <a:r>
              <a:rPr lang="zh-CN" altLang="en-US" dirty="0" smtClean="0"/>
              <a:t>月</a:t>
            </a:r>
            <a:r>
              <a:rPr lang="en-US" altLang="zh-CN" dirty="0" smtClean="0"/>
              <a:t>16</a:t>
            </a:r>
            <a:r>
              <a:rPr lang="zh-CN" altLang="en-US" dirty="0" smtClean="0"/>
              <a:t>日。这里我们仅考虑净价波动并且使</a:t>
            </a:r>
            <a:endParaRPr lang="en-US" altLang="zh-CN" dirty="0" smtClean="0"/>
          </a:p>
          <a:p>
            <a:r>
              <a:rPr lang="en-US" altLang="zh-CN" dirty="0"/>
              <a:t> </a:t>
            </a:r>
            <a:r>
              <a:rPr lang="en-US" altLang="zh-CN" dirty="0" smtClean="0"/>
              <a:t>   </a:t>
            </a:r>
            <a:r>
              <a:rPr lang="zh-CN" altLang="en-US" dirty="0" smtClean="0"/>
              <a:t>用每日的收盘价计算</a:t>
            </a:r>
            <a:r>
              <a:rPr lang="en-US" altLang="zh-CN" dirty="0" smtClean="0"/>
              <a:t>P/L</a:t>
            </a:r>
            <a:r>
              <a:rPr lang="zh-CN" altLang="en-US" dirty="0" smtClean="0"/>
              <a:t>。直观上，从</a:t>
            </a:r>
            <a:r>
              <a:rPr lang="en-US" altLang="zh-CN" dirty="0" smtClean="0"/>
              <a:t>P/L</a:t>
            </a:r>
            <a:r>
              <a:rPr lang="zh-CN" altLang="en-US" dirty="0" smtClean="0"/>
              <a:t>的时间序列图上，我们可</a:t>
            </a:r>
            <a:endParaRPr lang="en-US" altLang="zh-CN" dirty="0" smtClean="0"/>
          </a:p>
          <a:p>
            <a:r>
              <a:rPr lang="zh-CN" altLang="en-US" dirty="0" smtClean="0"/>
              <a:t>    以看到，债券组合的波动减小了，同时</a:t>
            </a:r>
            <a:r>
              <a:rPr lang="en-US" altLang="zh-CN" dirty="0" smtClean="0"/>
              <a:t>P/L</a:t>
            </a:r>
            <a:r>
              <a:rPr lang="zh-CN" altLang="en-US" dirty="0" smtClean="0"/>
              <a:t>水平更接近于</a:t>
            </a:r>
            <a:r>
              <a:rPr lang="en-US" altLang="zh-CN" dirty="0" smtClean="0"/>
              <a:t>0.</a:t>
            </a:r>
            <a:r>
              <a:rPr lang="zh-CN" altLang="en-US" dirty="0" smtClean="0"/>
              <a:t>我们同样</a:t>
            </a:r>
            <a:endParaRPr lang="en-US" altLang="zh-CN" dirty="0" smtClean="0"/>
          </a:p>
          <a:p>
            <a:r>
              <a:rPr lang="en-US" altLang="zh-CN" dirty="0"/>
              <a:t> </a:t>
            </a:r>
            <a:r>
              <a:rPr lang="en-US" altLang="zh-CN" dirty="0" smtClean="0"/>
              <a:t>   </a:t>
            </a:r>
            <a:r>
              <a:rPr lang="zh-CN" altLang="en-US" dirty="0" smtClean="0"/>
              <a:t>可以通过计算</a:t>
            </a:r>
            <a:r>
              <a:rPr lang="en-US" altLang="zh-CN" dirty="0" smtClean="0"/>
              <a:t>P/L</a:t>
            </a:r>
            <a:r>
              <a:rPr lang="zh-CN" altLang="en-US" dirty="0" smtClean="0"/>
              <a:t>以及标准差来说明这一问题。</a:t>
            </a:r>
            <a:endParaRPr lang="zh-CN" altLang="en-US" dirty="0"/>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1680" y="3886202"/>
            <a:ext cx="5620459" cy="11538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34789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债券久</a:t>
            </a:r>
            <a:r>
              <a:rPr lang="zh-CN" altLang="en-US" dirty="0" smtClean="0">
                <a:ea typeface="宋体" charset="-122"/>
              </a:rPr>
              <a:t>期对冲案例</a:t>
            </a:r>
          </a:p>
        </p:txBody>
      </p:sp>
      <p:sp>
        <p:nvSpPr>
          <p:cNvPr id="17411" name="内容占位符 2"/>
          <p:cNvSpPr>
            <a:spLocks noGrp="1"/>
          </p:cNvSpPr>
          <p:nvPr>
            <p:ph idx="1"/>
          </p:nvPr>
        </p:nvSpPr>
        <p:spPr/>
        <p:txBody>
          <a:bodyPr/>
          <a:lstStyle/>
          <a:p>
            <a:r>
              <a:rPr lang="zh-CN" altLang="en-US" dirty="0" smtClean="0">
                <a:ea typeface="宋体" charset="-122"/>
              </a:rPr>
              <a:t>无对冲与有对冲资产组合</a:t>
            </a:r>
            <a:r>
              <a:rPr lang="en-US" altLang="zh-CN" dirty="0" smtClean="0">
                <a:ea typeface="宋体" charset="-122"/>
              </a:rPr>
              <a:t>P/L</a:t>
            </a:r>
            <a:r>
              <a:rPr lang="zh-CN" altLang="en-US" dirty="0" smtClean="0">
                <a:ea typeface="宋体" charset="-122"/>
              </a:rPr>
              <a:t>走势</a:t>
            </a:r>
          </a:p>
        </p:txBody>
      </p:sp>
      <p:pic>
        <p:nvPicPr>
          <p:cNvPr id="5017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3608" y="1988840"/>
            <a:ext cx="6145290" cy="3888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9042575"/>
      </p:ext>
    </p:extLst>
  </p:cSld>
  <p:clrMapOvr>
    <a:masterClrMapping/>
  </p:clrMapOvr>
  <p:timing>
    <p:tnLst>
      <p:par>
        <p:cTn id="1" dur="indefinite" restart="never" nodeType="tmRoot"/>
      </p:par>
    </p:tnLst>
  </p:timing>
</p:sld>
</file>

<file path=ppt/theme/theme1.xml><?xml version="1.0" encoding="utf-8"?>
<a:theme xmlns:a="http://schemas.openxmlformats.org/drawingml/2006/main" name="中大期货通用模版5_合作">
  <a:themeElements>
    <a:clrScheme name="Finance1_p 2">
      <a:dk1>
        <a:srgbClr val="000000"/>
      </a:dk1>
      <a:lt1>
        <a:srgbClr val="FFFFFF"/>
      </a:lt1>
      <a:dk2>
        <a:srgbClr val="1C4C80"/>
      </a:dk2>
      <a:lt2>
        <a:srgbClr val="969696"/>
      </a:lt2>
      <a:accent1>
        <a:srgbClr val="317A43"/>
      </a:accent1>
      <a:accent2>
        <a:srgbClr val="A8C28E"/>
      </a:accent2>
      <a:accent3>
        <a:srgbClr val="FFFFFF"/>
      </a:accent3>
      <a:accent4>
        <a:srgbClr val="000000"/>
      </a:accent4>
      <a:accent5>
        <a:srgbClr val="ADBEB0"/>
      </a:accent5>
      <a:accent6>
        <a:srgbClr val="98B080"/>
      </a:accent6>
      <a:hlink>
        <a:srgbClr val="C0B24E"/>
      </a:hlink>
      <a:folHlink>
        <a:srgbClr val="C0C0C0"/>
      </a:folHlink>
    </a:clrScheme>
    <a:fontScheme name="Finance1_p">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Finance1_p 1">
        <a:dk1>
          <a:srgbClr val="000000"/>
        </a:dk1>
        <a:lt1>
          <a:srgbClr val="FFFFFF"/>
        </a:lt1>
        <a:dk2>
          <a:srgbClr val="294E91"/>
        </a:dk2>
        <a:lt2>
          <a:srgbClr val="969696"/>
        </a:lt2>
        <a:accent1>
          <a:srgbClr val="8CBE00"/>
        </a:accent1>
        <a:accent2>
          <a:srgbClr val="809DD0"/>
        </a:accent2>
        <a:accent3>
          <a:srgbClr val="FFFFFF"/>
        </a:accent3>
        <a:accent4>
          <a:srgbClr val="000000"/>
        </a:accent4>
        <a:accent5>
          <a:srgbClr val="C5DBAA"/>
        </a:accent5>
        <a:accent6>
          <a:srgbClr val="738EBC"/>
        </a:accent6>
        <a:hlink>
          <a:srgbClr val="7FAD7F"/>
        </a:hlink>
        <a:folHlink>
          <a:srgbClr val="C0C0C0"/>
        </a:folHlink>
      </a:clrScheme>
      <a:clrMap bg1="lt1" tx1="dk1" bg2="lt2" tx2="dk2" accent1="accent1" accent2="accent2" accent3="accent3" accent4="accent4" accent5="accent5" accent6="accent6" hlink="hlink" folHlink="folHlink"/>
    </a:extraClrScheme>
    <a:extraClrScheme>
      <a:clrScheme name="Finance1_p 2">
        <a:dk1>
          <a:srgbClr val="000000"/>
        </a:dk1>
        <a:lt1>
          <a:srgbClr val="FFFFFF"/>
        </a:lt1>
        <a:dk2>
          <a:srgbClr val="1C4C80"/>
        </a:dk2>
        <a:lt2>
          <a:srgbClr val="969696"/>
        </a:lt2>
        <a:accent1>
          <a:srgbClr val="317A43"/>
        </a:accent1>
        <a:accent2>
          <a:srgbClr val="A8C28E"/>
        </a:accent2>
        <a:accent3>
          <a:srgbClr val="FFFFFF"/>
        </a:accent3>
        <a:accent4>
          <a:srgbClr val="000000"/>
        </a:accent4>
        <a:accent5>
          <a:srgbClr val="ADBEB0"/>
        </a:accent5>
        <a:accent6>
          <a:srgbClr val="98B080"/>
        </a:accent6>
        <a:hlink>
          <a:srgbClr val="C0B24E"/>
        </a:hlink>
        <a:folHlink>
          <a:srgbClr val="C0C0C0"/>
        </a:folHlink>
      </a:clrScheme>
      <a:clrMap bg1="lt1" tx1="dk1" bg2="lt2" tx2="dk2" accent1="accent1" accent2="accent2" accent3="accent3" accent4="accent4" accent5="accent5" accent6="accent6" hlink="hlink" folHlink="folHlink"/>
    </a:extraClrScheme>
    <a:extraClrScheme>
      <a:clrScheme name="Finance1_p 3">
        <a:dk1>
          <a:srgbClr val="000000"/>
        </a:dk1>
        <a:lt1>
          <a:srgbClr val="FFFFFF"/>
        </a:lt1>
        <a:dk2>
          <a:srgbClr val="2D2D9D"/>
        </a:dk2>
        <a:lt2>
          <a:srgbClr val="969696"/>
        </a:lt2>
        <a:accent1>
          <a:srgbClr val="1A71B2"/>
        </a:accent1>
        <a:accent2>
          <a:srgbClr val="AAAA54"/>
        </a:accent2>
        <a:accent3>
          <a:srgbClr val="FFFFFF"/>
        </a:accent3>
        <a:accent4>
          <a:srgbClr val="000000"/>
        </a:accent4>
        <a:accent5>
          <a:srgbClr val="ABBBD5"/>
        </a:accent5>
        <a:accent6>
          <a:srgbClr val="9A9A4B"/>
        </a:accent6>
        <a:hlink>
          <a:srgbClr val="678BC1"/>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中大期货通用模版5_合作</Template>
  <TotalTime>2060</TotalTime>
  <Words>2852</Words>
  <Application>Microsoft Office PowerPoint</Application>
  <PresentationFormat>全屏显示(4:3)</PresentationFormat>
  <Paragraphs>255</Paragraphs>
  <Slides>40</Slides>
  <Notes>40</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40</vt:i4>
      </vt:variant>
    </vt:vector>
  </HeadingPairs>
  <TitlesOfParts>
    <vt:vector size="42" baseType="lpstr">
      <vt:lpstr>中大期货通用模版5_合作</vt:lpstr>
      <vt:lpstr>Image</vt:lpstr>
      <vt:lpstr>利率曲线风险管理</vt:lpstr>
      <vt:lpstr>传统利率风险管理</vt:lpstr>
      <vt:lpstr>传统利率风险管理</vt:lpstr>
      <vt:lpstr>传统利率风险管理</vt:lpstr>
      <vt:lpstr>传统利率风险管理</vt:lpstr>
      <vt:lpstr>传统利率风险管理</vt:lpstr>
      <vt:lpstr>债券久期对冲案例</vt:lpstr>
      <vt:lpstr>债券久期对冲案例</vt:lpstr>
      <vt:lpstr>债券久期对冲案例</vt:lpstr>
      <vt:lpstr>债券久期对冲的缺陷</vt:lpstr>
      <vt:lpstr>国债期货</vt:lpstr>
      <vt:lpstr>国债期货</vt:lpstr>
      <vt:lpstr>国债期货</vt:lpstr>
      <vt:lpstr>国债期货</vt:lpstr>
      <vt:lpstr>国债期货</vt:lpstr>
      <vt:lpstr>国债期货利率风险管理</vt:lpstr>
      <vt:lpstr>国债期货利率风险管理</vt:lpstr>
      <vt:lpstr>国债期货久期对冲案例</vt:lpstr>
      <vt:lpstr>国债期货久期对冲案例</vt:lpstr>
      <vt:lpstr>国债期货久期对冲案例</vt:lpstr>
      <vt:lpstr>关键利率DV01对冲</vt:lpstr>
      <vt:lpstr>收益率曲线分段管理</vt:lpstr>
      <vt:lpstr>关键利率DV01对冲</vt:lpstr>
      <vt:lpstr>关键利率DV01对冲</vt:lpstr>
      <vt:lpstr>关键利率DV01对冲</vt:lpstr>
      <vt:lpstr>关键利率DV01对冲</vt:lpstr>
      <vt:lpstr>关键利率DV01对冲案例</vt:lpstr>
      <vt:lpstr>关键利率DV01对冲案例</vt:lpstr>
      <vt:lpstr>关键利率DV01对冲案例</vt:lpstr>
      <vt:lpstr>关键利率DV01对冲案例</vt:lpstr>
      <vt:lpstr>关键利率DV01对冲案例</vt:lpstr>
      <vt:lpstr>关键利率DV01对冲总结</vt:lpstr>
      <vt:lpstr>关键利率DV01对冲总结</vt:lpstr>
      <vt:lpstr>互换与国债期货的结合应用</vt:lpstr>
      <vt:lpstr>互换与国债期货的结合应用</vt:lpstr>
      <vt:lpstr>互换与国债期货的结合应用</vt:lpstr>
      <vt:lpstr>互换与国债期货的结合应用</vt:lpstr>
      <vt:lpstr>互换与国债期货的结合应用</vt:lpstr>
      <vt:lpstr>定制化利率分段风险及投机服务</vt:lpstr>
      <vt:lpstr>尾声</vt:lpstr>
    </vt:vector>
  </TitlesOfParts>
  <Company>Zhongda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利率风险</dc:title>
  <dc:creator>Cheng Li</dc:creator>
  <cp:lastModifiedBy>Cheng Li</cp:lastModifiedBy>
  <cp:revision>147</cp:revision>
  <dcterms:created xsi:type="dcterms:W3CDTF">2012-08-20T01:47:40Z</dcterms:created>
  <dcterms:modified xsi:type="dcterms:W3CDTF">2012-08-29T01:04:01Z</dcterms:modified>
</cp:coreProperties>
</file>

<file path=docProps/thumbnail.jpeg>
</file>